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eague Spartan" charset="1" panose="00000800000000000000"/>
      <p:regular r:id="rId17"/>
    </p:embeddedFont>
    <p:embeddedFont>
      <p:font typeface="Computer Says No" charset="1" panose="00000400000000000000"/>
      <p:regular r:id="rId18"/>
    </p:embeddedFont>
    <p:embeddedFont>
      <p:font typeface="Overpass" charset="1" panose="00000500000000000000"/>
      <p:regular r:id="rId19"/>
    </p:embeddedFont>
    <p:embeddedFont>
      <p:font typeface="Open Sans" charset="1" panose="00000000000000000000"/>
      <p:regular r:id="rId20"/>
    </p:embeddedFont>
    <p:embeddedFont>
      <p:font typeface="Open Sans Bold" charset="1" panose="00000000000000000000"/>
      <p:regular r:id="rId21"/>
    </p:embeddedFont>
    <p:embeddedFont>
      <p:font typeface="Open Sans Light"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5306700"/>
            <a:ext cx="6006724" cy="3951600"/>
          </a:xfrm>
          <a:custGeom>
            <a:avLst/>
            <a:gdLst/>
            <a:ahLst/>
            <a:cxnLst/>
            <a:rect r="r" b="b" t="t" l="l"/>
            <a:pathLst>
              <a:path h="3951600" w="6006724">
                <a:moveTo>
                  <a:pt x="0" y="0"/>
                </a:moveTo>
                <a:lnTo>
                  <a:pt x="6006724" y="0"/>
                </a:lnTo>
                <a:lnTo>
                  <a:pt x="6006724" y="3951600"/>
                </a:lnTo>
                <a:lnTo>
                  <a:pt x="0" y="3951600"/>
                </a:lnTo>
                <a:lnTo>
                  <a:pt x="0" y="0"/>
                </a:lnTo>
                <a:close/>
              </a:path>
            </a:pathLst>
          </a:custGeom>
          <a:blipFill>
            <a:blip r:embed="rId2"/>
            <a:stretch>
              <a:fillRect l="0" t="-93234" r="0" b="-9442"/>
            </a:stretch>
          </a:blipFill>
        </p:spPr>
      </p:sp>
      <p:sp>
        <p:nvSpPr>
          <p:cNvPr name="Freeform 3" id="3"/>
          <p:cNvSpPr/>
          <p:nvPr/>
        </p:nvSpPr>
        <p:spPr>
          <a:xfrm flipH="false" flipV="false" rot="0">
            <a:off x="1028700" y="1028700"/>
            <a:ext cx="7540123" cy="3805222"/>
          </a:xfrm>
          <a:custGeom>
            <a:avLst/>
            <a:gdLst/>
            <a:ahLst/>
            <a:cxnLst/>
            <a:rect r="r" b="b" t="t" l="l"/>
            <a:pathLst>
              <a:path h="3805222" w="7540123">
                <a:moveTo>
                  <a:pt x="0" y="0"/>
                </a:moveTo>
                <a:lnTo>
                  <a:pt x="7540123" y="0"/>
                </a:lnTo>
                <a:lnTo>
                  <a:pt x="7540123" y="3805222"/>
                </a:lnTo>
                <a:lnTo>
                  <a:pt x="0" y="3805222"/>
                </a:lnTo>
                <a:lnTo>
                  <a:pt x="0" y="0"/>
                </a:lnTo>
                <a:close/>
              </a:path>
            </a:pathLst>
          </a:custGeom>
          <a:blipFill>
            <a:blip r:embed="rId3"/>
            <a:stretch>
              <a:fillRect l="-864" t="-12424" r="0" b="0"/>
            </a:stretch>
          </a:blipFill>
        </p:spPr>
      </p:sp>
      <p:grpSp>
        <p:nvGrpSpPr>
          <p:cNvPr name="Group 4" id="4"/>
          <p:cNvGrpSpPr>
            <a:grpSpLocks noChangeAspect="true"/>
          </p:cNvGrpSpPr>
          <p:nvPr/>
        </p:nvGrpSpPr>
        <p:grpSpPr>
          <a:xfrm rot="0">
            <a:off x="16354425" y="1037501"/>
            <a:ext cx="904875" cy="904875"/>
            <a:chOff x="0" y="0"/>
            <a:chExt cx="904875" cy="904875"/>
          </a:xfrm>
        </p:grpSpPr>
        <p:sp>
          <p:nvSpPr>
            <p:cNvPr name="Freeform 5" id="5"/>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6" id="6"/>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4"/>
            <a:stretch>
              <a:fillRect l="0" t="-577659" r="0" b="-71123"/>
            </a:stretch>
          </a:blipFill>
        </p:spPr>
      </p:sp>
      <p:sp>
        <p:nvSpPr>
          <p:cNvPr name="Freeform 7" id="7"/>
          <p:cNvSpPr/>
          <p:nvPr/>
        </p:nvSpPr>
        <p:spPr>
          <a:xfrm flipH="false" flipV="false" rot="0">
            <a:off x="15309248" y="4241816"/>
            <a:ext cx="2090354" cy="4971216"/>
          </a:xfrm>
          <a:custGeom>
            <a:avLst/>
            <a:gdLst/>
            <a:ahLst/>
            <a:cxnLst/>
            <a:rect r="r" b="b" t="t" l="l"/>
            <a:pathLst>
              <a:path h="4971216" w="2090354">
                <a:moveTo>
                  <a:pt x="0" y="0"/>
                </a:moveTo>
                <a:lnTo>
                  <a:pt x="2090354" y="0"/>
                </a:lnTo>
                <a:lnTo>
                  <a:pt x="2090354" y="4971216"/>
                </a:lnTo>
                <a:lnTo>
                  <a:pt x="0" y="4971216"/>
                </a:lnTo>
                <a:lnTo>
                  <a:pt x="0" y="0"/>
                </a:lnTo>
                <a:close/>
              </a:path>
            </a:pathLst>
          </a:custGeom>
          <a:blipFill>
            <a:blip r:embed="rId5"/>
            <a:stretch>
              <a:fillRect l="-447193" t="-307323" r="-414857" b="-74746"/>
            </a:stretch>
          </a:blipFill>
        </p:spPr>
      </p:sp>
      <p:sp>
        <p:nvSpPr>
          <p:cNvPr name="Freeform 8" id="8"/>
          <p:cNvSpPr/>
          <p:nvPr/>
        </p:nvSpPr>
        <p:spPr>
          <a:xfrm flipH="false" flipV="false" rot="0">
            <a:off x="8813103" y="428040"/>
            <a:ext cx="6053725" cy="3028673"/>
          </a:xfrm>
          <a:custGeom>
            <a:avLst/>
            <a:gdLst/>
            <a:ahLst/>
            <a:cxnLst/>
            <a:rect r="r" b="b" t="t" l="l"/>
            <a:pathLst>
              <a:path h="3028673" w="6053725">
                <a:moveTo>
                  <a:pt x="0" y="0"/>
                </a:moveTo>
                <a:lnTo>
                  <a:pt x="6053725" y="0"/>
                </a:lnTo>
                <a:lnTo>
                  <a:pt x="6053725" y="3028673"/>
                </a:lnTo>
                <a:lnTo>
                  <a:pt x="0" y="3028673"/>
                </a:lnTo>
                <a:lnTo>
                  <a:pt x="0" y="0"/>
                </a:lnTo>
                <a:close/>
              </a:path>
            </a:pathLst>
          </a:custGeom>
          <a:blipFill>
            <a:blip r:embed="rId6"/>
            <a:stretch>
              <a:fillRect l="0" t="-22071" r="-170150" b="-127060"/>
            </a:stretch>
          </a:blipFill>
        </p:spPr>
      </p:sp>
      <p:grpSp>
        <p:nvGrpSpPr>
          <p:cNvPr name="Group 9" id="9"/>
          <p:cNvGrpSpPr/>
          <p:nvPr/>
        </p:nvGrpSpPr>
        <p:grpSpPr>
          <a:xfrm rot="0">
            <a:off x="12077013" y="2387322"/>
            <a:ext cx="1356661" cy="180011"/>
            <a:chOff x="0" y="0"/>
            <a:chExt cx="357310" cy="47410"/>
          </a:xfrm>
        </p:grpSpPr>
        <p:sp>
          <p:nvSpPr>
            <p:cNvPr name="Freeform 10" id="10"/>
            <p:cNvSpPr/>
            <p:nvPr/>
          </p:nvSpPr>
          <p:spPr>
            <a:xfrm flipH="false" flipV="false" rot="0">
              <a:off x="0" y="0"/>
              <a:ext cx="357310" cy="47410"/>
            </a:xfrm>
            <a:custGeom>
              <a:avLst/>
              <a:gdLst/>
              <a:ahLst/>
              <a:cxnLst/>
              <a:rect r="r" b="b" t="t" l="l"/>
              <a:pathLst>
                <a:path h="47410" w="357310">
                  <a:moveTo>
                    <a:pt x="23705" y="0"/>
                  </a:moveTo>
                  <a:lnTo>
                    <a:pt x="333605" y="0"/>
                  </a:lnTo>
                  <a:cubicBezTo>
                    <a:pt x="346697" y="0"/>
                    <a:pt x="357310" y="10613"/>
                    <a:pt x="357310" y="23705"/>
                  </a:cubicBezTo>
                  <a:lnTo>
                    <a:pt x="357310" y="23705"/>
                  </a:lnTo>
                  <a:cubicBezTo>
                    <a:pt x="357310" y="29992"/>
                    <a:pt x="354812" y="36022"/>
                    <a:pt x="350367" y="40467"/>
                  </a:cubicBezTo>
                  <a:cubicBezTo>
                    <a:pt x="345921" y="44913"/>
                    <a:pt x="339892" y="47410"/>
                    <a:pt x="333605" y="47410"/>
                  </a:cubicBezTo>
                  <a:lnTo>
                    <a:pt x="23705" y="47410"/>
                  </a:lnTo>
                  <a:cubicBezTo>
                    <a:pt x="17418" y="47410"/>
                    <a:pt x="11389" y="44913"/>
                    <a:pt x="6943" y="40467"/>
                  </a:cubicBezTo>
                  <a:cubicBezTo>
                    <a:pt x="2497" y="36022"/>
                    <a:pt x="0" y="29992"/>
                    <a:pt x="0" y="23705"/>
                  </a:cubicBezTo>
                  <a:lnTo>
                    <a:pt x="0" y="23705"/>
                  </a:lnTo>
                  <a:cubicBezTo>
                    <a:pt x="0" y="17418"/>
                    <a:pt x="2497" y="11389"/>
                    <a:pt x="6943" y="6943"/>
                  </a:cubicBezTo>
                  <a:cubicBezTo>
                    <a:pt x="11389" y="2497"/>
                    <a:pt x="17418" y="0"/>
                    <a:pt x="23705" y="0"/>
                  </a:cubicBezTo>
                  <a:close/>
                </a:path>
              </a:pathLst>
            </a:custGeom>
            <a:solidFill>
              <a:srgbClr val="FFFFFF"/>
            </a:solidFill>
          </p:spPr>
        </p:sp>
        <p:sp>
          <p:nvSpPr>
            <p:cNvPr name="TextBox 11" id="11"/>
            <p:cNvSpPr txBox="true"/>
            <p:nvPr/>
          </p:nvSpPr>
          <p:spPr>
            <a:xfrm>
              <a:off x="0" y="-19050"/>
              <a:ext cx="357310" cy="66460"/>
            </a:xfrm>
            <a:prstGeom prst="rect">
              <a:avLst/>
            </a:prstGeom>
          </p:spPr>
          <p:txBody>
            <a:bodyPr anchor="ctr" rtlCol="false" tIns="50800" lIns="50800" bIns="50800" rIns="50800"/>
            <a:lstStyle/>
            <a:p>
              <a:pPr algn="ctr">
                <a:lnSpc>
                  <a:spcPts val="2160"/>
                </a:lnSpc>
              </a:pPr>
            </a:p>
          </p:txBody>
        </p:sp>
      </p:grpSp>
      <p:sp>
        <p:nvSpPr>
          <p:cNvPr name="TextBox 12" id="12"/>
          <p:cNvSpPr txBox="true"/>
          <p:nvPr/>
        </p:nvSpPr>
        <p:spPr>
          <a:xfrm rot="0">
            <a:off x="1093064" y="5043472"/>
            <a:ext cx="7411395" cy="1417522"/>
          </a:xfrm>
          <a:prstGeom prst="rect">
            <a:avLst/>
          </a:prstGeom>
        </p:spPr>
        <p:txBody>
          <a:bodyPr anchor="t" rtlCol="false" tIns="0" lIns="0" bIns="0" rIns="0">
            <a:spAutoFit/>
          </a:bodyPr>
          <a:lstStyle/>
          <a:p>
            <a:pPr algn="ctr">
              <a:lnSpc>
                <a:spcPts val="10679"/>
              </a:lnSpc>
            </a:pPr>
            <a:r>
              <a:rPr lang="en-US" sz="10700">
                <a:solidFill>
                  <a:srgbClr val="1A1B18"/>
                </a:solidFill>
                <a:latin typeface="League Spartan"/>
                <a:ea typeface="League Spartan"/>
                <a:cs typeface="League Spartan"/>
                <a:sym typeface="League Spartan"/>
              </a:rPr>
              <a:t>GRAPH DB</a:t>
            </a:r>
          </a:p>
        </p:txBody>
      </p:sp>
      <p:sp>
        <p:nvSpPr>
          <p:cNvPr name="TextBox 13" id="13"/>
          <p:cNvSpPr txBox="true"/>
          <p:nvPr/>
        </p:nvSpPr>
        <p:spPr>
          <a:xfrm rot="0">
            <a:off x="16631974" y="941955"/>
            <a:ext cx="398688" cy="962617"/>
          </a:xfrm>
          <a:prstGeom prst="rect">
            <a:avLst/>
          </a:prstGeom>
        </p:spPr>
        <p:txBody>
          <a:bodyPr anchor="t" rtlCol="false" tIns="0" lIns="0" bIns="0" rIns="0">
            <a:spAutoFit/>
          </a:bodyPr>
          <a:lstStyle/>
          <a:p>
            <a:pPr algn="ctr">
              <a:lnSpc>
                <a:spcPts val="7840"/>
              </a:lnSpc>
            </a:pPr>
            <a:r>
              <a:rPr lang="en-US" sz="5600">
                <a:solidFill>
                  <a:srgbClr val="FFFFFF"/>
                </a:solidFill>
                <a:latin typeface="Computer Says No"/>
                <a:ea typeface="Computer Says No"/>
                <a:cs typeface="Computer Says No"/>
                <a:sym typeface="Computer Says No"/>
              </a:rPr>
              <a:t>I</a:t>
            </a:r>
          </a:p>
        </p:txBody>
      </p:sp>
      <p:sp>
        <p:nvSpPr>
          <p:cNvPr name="TextBox 14" id="14"/>
          <p:cNvSpPr txBox="true"/>
          <p:nvPr/>
        </p:nvSpPr>
        <p:spPr>
          <a:xfrm rot="0">
            <a:off x="1226886" y="6022743"/>
            <a:ext cx="3571875" cy="104775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Computer Says No"/>
                <a:ea typeface="Computer Says No"/>
                <a:cs typeface="Computer Says No"/>
                <a:sym typeface="Computer Says No"/>
              </a:rPr>
              <a:t>DATA MANAGEMENT</a:t>
            </a:r>
          </a:p>
        </p:txBody>
      </p:sp>
      <p:sp>
        <p:nvSpPr>
          <p:cNvPr name="TextBox 15" id="15"/>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TextBox 16" id="16"/>
          <p:cNvSpPr txBox="true"/>
          <p:nvPr/>
        </p:nvSpPr>
        <p:spPr>
          <a:xfrm rot="0">
            <a:off x="10084444" y="1699489"/>
            <a:ext cx="1487161" cy="694971"/>
          </a:xfrm>
          <a:prstGeom prst="rect">
            <a:avLst/>
          </a:prstGeom>
        </p:spPr>
        <p:txBody>
          <a:bodyPr anchor="t" rtlCol="false" tIns="0" lIns="0" bIns="0" rIns="0">
            <a:spAutoFit/>
          </a:bodyPr>
          <a:lstStyle/>
          <a:p>
            <a:pPr algn="ctr">
              <a:lnSpc>
                <a:spcPts val="2671"/>
              </a:lnSpc>
            </a:pPr>
            <a:r>
              <a:rPr lang="en-US" sz="3297">
                <a:solidFill>
                  <a:srgbClr val="1A1B18"/>
                </a:solidFill>
                <a:latin typeface="Computer Says No"/>
                <a:ea typeface="Computer Says No"/>
                <a:cs typeface="Computer Says No"/>
                <a:sym typeface="Computer Says No"/>
              </a:rPr>
              <a:t>A.A. 2024/25</a:t>
            </a:r>
          </a:p>
        </p:txBody>
      </p:sp>
      <p:sp>
        <p:nvSpPr>
          <p:cNvPr name="TextBox 17" id="17"/>
          <p:cNvSpPr txBox="true"/>
          <p:nvPr/>
        </p:nvSpPr>
        <p:spPr>
          <a:xfrm rot="0">
            <a:off x="10775133" y="1613764"/>
            <a:ext cx="3628043" cy="993323"/>
          </a:xfrm>
          <a:prstGeom prst="rect">
            <a:avLst/>
          </a:prstGeom>
        </p:spPr>
        <p:txBody>
          <a:bodyPr anchor="t" rtlCol="false" tIns="0" lIns="0" bIns="0" rIns="0">
            <a:spAutoFit/>
          </a:bodyPr>
          <a:lstStyle/>
          <a:p>
            <a:pPr algn="ctr">
              <a:lnSpc>
                <a:spcPts val="2506"/>
              </a:lnSpc>
            </a:pPr>
            <a:r>
              <a:rPr lang="en-US" sz="3297">
                <a:solidFill>
                  <a:srgbClr val="1A1B18"/>
                </a:solidFill>
                <a:latin typeface="Computer Says No"/>
                <a:ea typeface="Computer Says No"/>
                <a:cs typeface="Computer Says No"/>
                <a:sym typeface="Computer Says No"/>
              </a:rPr>
              <a:t>V</a:t>
            </a:r>
            <a:r>
              <a:rPr lang="en-US" sz="3297">
                <a:solidFill>
                  <a:srgbClr val="1A1B18"/>
                </a:solidFill>
                <a:latin typeface="Computer Says No"/>
                <a:ea typeface="Computer Says No"/>
                <a:cs typeface="Computer Says No"/>
                <a:sym typeface="Computer Says No"/>
              </a:rPr>
              <a:t>INCENZO SIANO </a:t>
            </a:r>
          </a:p>
          <a:p>
            <a:pPr algn="ctr">
              <a:lnSpc>
                <a:spcPts val="2506"/>
              </a:lnSpc>
            </a:pPr>
            <a:r>
              <a:rPr lang="en-US" sz="3297">
                <a:solidFill>
                  <a:srgbClr val="1A1B18"/>
                </a:solidFill>
                <a:latin typeface="Computer Says No"/>
                <a:ea typeface="Computer Says No"/>
                <a:cs typeface="Computer Says No"/>
                <a:sym typeface="Computer Says No"/>
              </a:rPr>
              <a:t>FRANCESCO RENNA </a:t>
            </a:r>
          </a:p>
          <a:p>
            <a:pPr algn="ctr">
              <a:lnSpc>
                <a:spcPts val="2506"/>
              </a:lnSpc>
            </a:pPr>
            <a:r>
              <a:rPr lang="en-US" sz="3297">
                <a:solidFill>
                  <a:srgbClr val="1A1B18"/>
                </a:solidFill>
                <a:latin typeface="Computer Says No"/>
                <a:ea typeface="Computer Says No"/>
                <a:cs typeface="Computer Says No"/>
                <a:sym typeface="Computer Says No"/>
              </a:rPr>
              <a:t>SELIN DÖKMEN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81479" y="-2575382"/>
            <a:ext cx="24850959" cy="13978664"/>
          </a:xfrm>
          <a:custGeom>
            <a:avLst/>
            <a:gdLst/>
            <a:ahLst/>
            <a:cxnLst/>
            <a:rect r="r" b="b" t="t" l="l"/>
            <a:pathLst>
              <a:path h="13978664" w="24850959">
                <a:moveTo>
                  <a:pt x="0" y="0"/>
                </a:moveTo>
                <a:lnTo>
                  <a:pt x="24850958" y="0"/>
                </a:lnTo>
                <a:lnTo>
                  <a:pt x="24850958" y="13978664"/>
                </a:lnTo>
                <a:lnTo>
                  <a:pt x="0" y="13978664"/>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6354425" y="1037501"/>
            <a:ext cx="904875" cy="904875"/>
            <a:chOff x="0" y="0"/>
            <a:chExt cx="904875" cy="904875"/>
          </a:xfrm>
        </p:grpSpPr>
        <p:sp>
          <p:nvSpPr>
            <p:cNvPr name="Freeform 4" id="4"/>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5" id="5"/>
          <p:cNvSpPr/>
          <p:nvPr/>
        </p:nvSpPr>
        <p:spPr>
          <a:xfrm flipH="false" flipV="false" rot="0">
            <a:off x="13381530" y="5938153"/>
            <a:ext cx="1251420" cy="1468239"/>
          </a:xfrm>
          <a:custGeom>
            <a:avLst/>
            <a:gdLst/>
            <a:ahLst/>
            <a:cxnLst/>
            <a:rect r="r" b="b" t="t" l="l"/>
            <a:pathLst>
              <a:path h="1468239" w="1251420">
                <a:moveTo>
                  <a:pt x="0" y="0"/>
                </a:moveTo>
                <a:lnTo>
                  <a:pt x="1251420" y="0"/>
                </a:lnTo>
                <a:lnTo>
                  <a:pt x="1251420" y="1468239"/>
                </a:lnTo>
                <a:lnTo>
                  <a:pt x="0" y="1468239"/>
                </a:lnTo>
                <a:lnTo>
                  <a:pt x="0" y="0"/>
                </a:lnTo>
                <a:close/>
              </a:path>
            </a:pathLst>
          </a:custGeom>
          <a:blipFill>
            <a:blip r:embed="rId3"/>
            <a:stretch>
              <a:fillRect l="-717440" t="-481098" r="-2850320" b="-2260840"/>
            </a:stretch>
          </a:blipFill>
        </p:spPr>
      </p:sp>
      <p:sp>
        <p:nvSpPr>
          <p:cNvPr name="Freeform 6" id="6"/>
          <p:cNvSpPr/>
          <p:nvPr/>
        </p:nvSpPr>
        <p:spPr>
          <a:xfrm flipH="false" flipV="false" rot="0">
            <a:off x="1942153" y="5425919"/>
            <a:ext cx="4304906" cy="3530023"/>
          </a:xfrm>
          <a:custGeom>
            <a:avLst/>
            <a:gdLst/>
            <a:ahLst/>
            <a:cxnLst/>
            <a:rect r="r" b="b" t="t" l="l"/>
            <a:pathLst>
              <a:path h="3530023" w="4304906">
                <a:moveTo>
                  <a:pt x="0" y="0"/>
                </a:moveTo>
                <a:lnTo>
                  <a:pt x="4304907" y="0"/>
                </a:lnTo>
                <a:lnTo>
                  <a:pt x="4304907" y="3530023"/>
                </a:lnTo>
                <a:lnTo>
                  <a:pt x="0" y="3530023"/>
                </a:lnTo>
                <a:lnTo>
                  <a:pt x="0" y="0"/>
                </a:lnTo>
                <a:close/>
              </a:path>
            </a:pathLst>
          </a:custGeom>
          <a:blipFill>
            <a:blip r:embed="rId4"/>
            <a:stretch>
              <a:fillRect l="0" t="0" r="0" b="0"/>
            </a:stretch>
          </a:blipFill>
        </p:spPr>
      </p:sp>
      <p:sp>
        <p:nvSpPr>
          <p:cNvPr name="Freeform 7" id="7"/>
          <p:cNvSpPr/>
          <p:nvPr/>
        </p:nvSpPr>
        <p:spPr>
          <a:xfrm flipH="false" flipV="false" rot="0">
            <a:off x="1028700" y="1028700"/>
            <a:ext cx="5218360" cy="4050752"/>
          </a:xfrm>
          <a:custGeom>
            <a:avLst/>
            <a:gdLst/>
            <a:ahLst/>
            <a:cxnLst/>
            <a:rect r="r" b="b" t="t" l="l"/>
            <a:pathLst>
              <a:path h="4050752" w="5218360">
                <a:moveTo>
                  <a:pt x="0" y="0"/>
                </a:moveTo>
                <a:lnTo>
                  <a:pt x="5218360" y="0"/>
                </a:lnTo>
                <a:lnTo>
                  <a:pt x="5218360" y="4050752"/>
                </a:lnTo>
                <a:lnTo>
                  <a:pt x="0" y="4050752"/>
                </a:lnTo>
                <a:lnTo>
                  <a:pt x="0" y="0"/>
                </a:lnTo>
                <a:close/>
              </a:path>
            </a:pathLst>
          </a:custGeom>
          <a:blipFill>
            <a:blip r:embed="rId5"/>
            <a:stretch>
              <a:fillRect l="-32" t="0" r="-32" b="0"/>
            </a:stretch>
          </a:blipFill>
        </p:spPr>
      </p:sp>
      <p:sp>
        <p:nvSpPr>
          <p:cNvPr name="TextBox 8" id="8"/>
          <p:cNvSpPr txBox="true"/>
          <p:nvPr/>
        </p:nvSpPr>
        <p:spPr>
          <a:xfrm rot="0">
            <a:off x="16459891" y="951459"/>
            <a:ext cx="693943" cy="962660"/>
          </a:xfrm>
          <a:prstGeom prst="rect">
            <a:avLst/>
          </a:prstGeom>
        </p:spPr>
        <p:txBody>
          <a:bodyPr anchor="t" rtlCol="false" tIns="0" lIns="0" bIns="0" rIns="0">
            <a:spAutoFit/>
          </a:bodyPr>
          <a:lstStyle/>
          <a:p>
            <a:pPr algn="ctr">
              <a:lnSpc>
                <a:spcPts val="7840"/>
              </a:lnSpc>
            </a:pPr>
            <a:r>
              <a:rPr lang="en-US" sz="5600" spc="-268">
                <a:solidFill>
                  <a:srgbClr val="FFFFFF"/>
                </a:solidFill>
                <a:latin typeface="Computer Says No"/>
                <a:ea typeface="Computer Says No"/>
                <a:cs typeface="Computer Says No"/>
                <a:sym typeface="Computer Says No"/>
              </a:rPr>
              <a:t>X</a:t>
            </a:r>
          </a:p>
        </p:txBody>
      </p:sp>
      <p:sp>
        <p:nvSpPr>
          <p:cNvPr name="TextBox 9" id="9"/>
          <p:cNvSpPr txBox="true"/>
          <p:nvPr/>
        </p:nvSpPr>
        <p:spPr>
          <a:xfrm rot="0">
            <a:off x="6923335" y="1027659"/>
            <a:ext cx="5785890" cy="2987802"/>
          </a:xfrm>
          <a:prstGeom prst="rect">
            <a:avLst/>
          </a:prstGeom>
        </p:spPr>
        <p:txBody>
          <a:bodyPr anchor="t" rtlCol="false" tIns="0" lIns="0" bIns="0" rIns="0">
            <a:spAutoFit/>
          </a:bodyPr>
          <a:lstStyle/>
          <a:p>
            <a:pPr algn="l">
              <a:lnSpc>
                <a:spcPts val="2678"/>
              </a:lnSpc>
            </a:pPr>
            <a:r>
              <a:rPr lang="en-US" sz="1899" b="true">
                <a:solidFill>
                  <a:srgbClr val="FFCF02"/>
                </a:solidFill>
                <a:latin typeface="Open Sans Bold"/>
                <a:ea typeface="Open Sans Bold"/>
                <a:cs typeface="Open Sans Bold"/>
                <a:sym typeface="Open Sans Bold"/>
              </a:rPr>
              <a:t>QUERY 1</a:t>
            </a:r>
          </a:p>
          <a:p>
            <a:pPr algn="l">
              <a:lnSpc>
                <a:spcPts val="2678"/>
              </a:lnSpc>
            </a:pPr>
            <a:r>
              <a:rPr lang="en-US" sz="1899" b="true">
                <a:solidFill>
                  <a:srgbClr val="FFCF02"/>
                </a:solidFill>
                <a:latin typeface="Open Sans Bold"/>
                <a:ea typeface="Open Sans Bold"/>
                <a:cs typeface="Open Sans Bold"/>
                <a:sym typeface="Open Sans Bold"/>
              </a:rPr>
              <a:t> </a:t>
            </a:r>
          </a:p>
          <a:p>
            <a:pPr algn="l">
              <a:lnSpc>
                <a:spcPts val="2678"/>
              </a:lnSpc>
            </a:pPr>
            <a:r>
              <a:rPr lang="en-US" sz="1899">
                <a:solidFill>
                  <a:srgbClr val="FFCF02"/>
                </a:solidFill>
                <a:latin typeface="Open Sans Light"/>
                <a:ea typeface="Open Sans Light"/>
                <a:cs typeface="Open Sans Light"/>
                <a:sym typeface="Open Sans Light"/>
              </a:rPr>
              <a:t>MA</a:t>
            </a:r>
            <a:r>
              <a:rPr lang="en-US" sz="1899">
                <a:solidFill>
                  <a:srgbClr val="FFCF02"/>
                </a:solidFill>
                <a:latin typeface="Open Sans Light"/>
                <a:ea typeface="Open Sans Light"/>
                <a:cs typeface="Open Sans Light"/>
                <a:sym typeface="Open Sans Light"/>
              </a:rPr>
              <a:t>TCH p = (c:Character {name: 'wiggler'})</a:t>
            </a:r>
          </a:p>
          <a:p>
            <a:pPr algn="l">
              <a:lnSpc>
                <a:spcPts val="2678"/>
              </a:lnSpc>
            </a:pPr>
            <a:r>
              <a:rPr lang="en-US" sz="1899">
                <a:solidFill>
                  <a:srgbClr val="FFCF02"/>
                </a:solidFill>
                <a:latin typeface="Open Sans Light"/>
                <a:ea typeface="Open Sans Light"/>
                <a:cs typeface="Open Sans Light"/>
                <a:sym typeface="Open Sans Light"/>
              </a:rPr>
              <a:t>-[r]-&gt;(g:Game) </a:t>
            </a:r>
          </a:p>
          <a:p>
            <a:pPr algn="l">
              <a:lnSpc>
                <a:spcPts val="2678"/>
              </a:lnSpc>
            </a:pPr>
            <a:r>
              <a:rPr lang="en-US" sz="1899">
                <a:solidFill>
                  <a:srgbClr val="FFCF02"/>
                </a:solidFill>
                <a:latin typeface="Open Sans Light"/>
                <a:ea typeface="Open Sans Light"/>
                <a:cs typeface="Open Sans Light"/>
                <a:sym typeface="Open Sans Light"/>
              </a:rPr>
              <a:t>RETURN p</a:t>
            </a:r>
          </a:p>
          <a:p>
            <a:pPr algn="l">
              <a:lnSpc>
                <a:spcPts val="2678"/>
              </a:lnSpc>
            </a:pPr>
          </a:p>
          <a:p>
            <a:pPr algn="l">
              <a:lnSpc>
                <a:spcPts val="2678"/>
              </a:lnSpc>
            </a:pPr>
            <a:r>
              <a:rPr lang="en-US" sz="1899">
                <a:solidFill>
                  <a:srgbClr val="FFCF02"/>
                </a:solidFill>
                <a:latin typeface="Open Sans Light"/>
                <a:ea typeface="Open Sans Light"/>
                <a:cs typeface="Open Sans Light"/>
                <a:sym typeface="Open Sans Light"/>
              </a:rPr>
              <a:t>Graph output of the query (i.e., Wiggler’s Game Relationships).</a:t>
            </a:r>
          </a:p>
          <a:p>
            <a:pPr algn="l">
              <a:lnSpc>
                <a:spcPts val="2678"/>
              </a:lnSpc>
            </a:pPr>
          </a:p>
        </p:txBody>
      </p:sp>
      <p:sp>
        <p:nvSpPr>
          <p:cNvPr name="TextBox 10" id="10"/>
          <p:cNvSpPr txBox="true"/>
          <p:nvPr/>
        </p:nvSpPr>
        <p:spPr>
          <a:xfrm rot="0">
            <a:off x="6923335" y="5387819"/>
            <a:ext cx="5785890" cy="3654552"/>
          </a:xfrm>
          <a:prstGeom prst="rect">
            <a:avLst/>
          </a:prstGeom>
        </p:spPr>
        <p:txBody>
          <a:bodyPr anchor="t" rtlCol="false" tIns="0" lIns="0" bIns="0" rIns="0">
            <a:spAutoFit/>
          </a:bodyPr>
          <a:lstStyle/>
          <a:p>
            <a:pPr algn="l">
              <a:lnSpc>
                <a:spcPts val="2678"/>
              </a:lnSpc>
            </a:pPr>
            <a:r>
              <a:rPr lang="en-US" sz="1899" b="true">
                <a:solidFill>
                  <a:srgbClr val="FFCF02"/>
                </a:solidFill>
                <a:latin typeface="Open Sans Bold"/>
                <a:ea typeface="Open Sans Bold"/>
                <a:cs typeface="Open Sans Bold"/>
                <a:sym typeface="Open Sans Bold"/>
              </a:rPr>
              <a:t>QUERY 2</a:t>
            </a:r>
          </a:p>
          <a:p>
            <a:pPr algn="l">
              <a:lnSpc>
                <a:spcPts val="2678"/>
              </a:lnSpc>
            </a:pPr>
          </a:p>
          <a:p>
            <a:pPr algn="l">
              <a:lnSpc>
                <a:spcPts val="2678"/>
              </a:lnSpc>
            </a:pPr>
            <a:r>
              <a:rPr lang="en-US" sz="1899">
                <a:solidFill>
                  <a:srgbClr val="FFCF02"/>
                </a:solidFill>
                <a:latin typeface="Open Sans Light"/>
                <a:ea typeface="Open Sans Light"/>
                <a:cs typeface="Open Sans Light"/>
                <a:sym typeface="Open Sans Light"/>
              </a:rPr>
              <a:t>MATCH (C1:CHARACTER)-[R:FRIEND_WITH| ENEMY_WITH]-&gt;(C2:CHARACTER)-[A1]-&gt;(G: GAME)&lt;-[A2]-(C1)</a:t>
            </a:r>
          </a:p>
          <a:p>
            <a:pPr algn="l">
              <a:lnSpc>
                <a:spcPts val="2678"/>
              </a:lnSpc>
            </a:pPr>
            <a:r>
              <a:rPr lang="en-US" sz="1899">
                <a:solidFill>
                  <a:srgbClr val="FFCF02"/>
                </a:solidFill>
                <a:latin typeface="Open Sans Light"/>
                <a:ea typeface="Open Sans Light"/>
                <a:cs typeface="Open Sans Light"/>
                <a:sym typeface="Open Sans Light"/>
              </a:rPr>
              <a:t>WHERE C1.NAME = "MARIO" AND G.NAME = "SUPER MARIO BROS." AND G.CONSOLE = "NES" </a:t>
            </a:r>
          </a:p>
          <a:p>
            <a:pPr algn="l">
              <a:lnSpc>
                <a:spcPts val="2678"/>
              </a:lnSpc>
            </a:pPr>
            <a:r>
              <a:rPr lang="en-US" sz="1899">
                <a:solidFill>
                  <a:srgbClr val="FFCF02"/>
                </a:solidFill>
                <a:latin typeface="Open Sans Light"/>
                <a:ea typeface="Open Sans Light"/>
                <a:cs typeface="Open Sans Light"/>
                <a:sym typeface="Open Sans Light"/>
              </a:rPr>
              <a:t>RETURN C1,R,C2,A1,G,A2</a:t>
            </a:r>
          </a:p>
          <a:p>
            <a:pPr algn="l">
              <a:lnSpc>
                <a:spcPts val="2678"/>
              </a:lnSpc>
            </a:pPr>
          </a:p>
          <a:p>
            <a:pPr algn="l">
              <a:lnSpc>
                <a:spcPts val="2678"/>
              </a:lnSpc>
            </a:pPr>
            <a:r>
              <a:rPr lang="en-US" sz="1899">
                <a:solidFill>
                  <a:srgbClr val="FFCF02"/>
                </a:solidFill>
                <a:latin typeface="Open Sans Light"/>
                <a:ea typeface="Open Sans Light"/>
                <a:cs typeface="Open Sans Light"/>
                <a:sym typeface="Open Sans Light"/>
              </a:rPr>
              <a:t>GRAPH OUTPUT OF THE QUERY (I.E., FRIENDS OR ENEMIES OF MARIO THAT APPEAR IN A SPECIFIC GAME AND CONSOLE).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4" id="4"/>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TextBox 5" id="5"/>
          <p:cNvSpPr txBox="true"/>
          <p:nvPr/>
        </p:nvSpPr>
        <p:spPr>
          <a:xfrm rot="0">
            <a:off x="7071281" y="1304201"/>
            <a:ext cx="4145438" cy="3066669"/>
          </a:xfrm>
          <a:prstGeom prst="rect">
            <a:avLst/>
          </a:prstGeom>
        </p:spPr>
        <p:txBody>
          <a:bodyPr anchor="t" rtlCol="false" tIns="0" lIns="0" bIns="0" rIns="0">
            <a:spAutoFit/>
          </a:bodyPr>
          <a:lstStyle/>
          <a:p>
            <a:pPr algn="ctr">
              <a:lnSpc>
                <a:spcPts val="4607"/>
              </a:lnSpc>
            </a:pPr>
            <a:r>
              <a:rPr lang="en-US" sz="6399">
                <a:solidFill>
                  <a:srgbClr val="1A1B18"/>
                </a:solidFill>
                <a:latin typeface="Computer Says No"/>
                <a:ea typeface="Computer Says No"/>
                <a:cs typeface="Computer Says No"/>
                <a:sym typeface="Computer Says No"/>
              </a:rPr>
              <a:t>THE END</a:t>
            </a:r>
          </a:p>
          <a:p>
            <a:pPr algn="ctr">
              <a:lnSpc>
                <a:spcPts val="4607"/>
              </a:lnSpc>
            </a:pPr>
          </a:p>
          <a:p>
            <a:pPr algn="ctr">
              <a:lnSpc>
                <a:spcPts val="3168"/>
              </a:lnSpc>
            </a:pPr>
            <a:r>
              <a:rPr lang="en-US" sz="4400">
                <a:solidFill>
                  <a:srgbClr val="1A1B18"/>
                </a:solidFill>
                <a:latin typeface="Computer Says No"/>
                <a:ea typeface="Computer Says No"/>
                <a:cs typeface="Computer Says No"/>
                <a:sym typeface="Computer Says No"/>
              </a:rPr>
              <a:t>VINCENZO SIANO 934168 </a:t>
            </a:r>
          </a:p>
          <a:p>
            <a:pPr algn="ctr">
              <a:lnSpc>
                <a:spcPts val="3168"/>
              </a:lnSpc>
            </a:pPr>
            <a:r>
              <a:rPr lang="en-US" sz="4400">
                <a:solidFill>
                  <a:srgbClr val="1A1B18"/>
                </a:solidFill>
                <a:latin typeface="Computer Says No"/>
                <a:ea typeface="Computer Says No"/>
                <a:cs typeface="Computer Says No"/>
                <a:sym typeface="Computer Says No"/>
              </a:rPr>
              <a:t>FRANCESCO RENNA 925031 </a:t>
            </a:r>
          </a:p>
          <a:p>
            <a:pPr algn="ctr">
              <a:lnSpc>
                <a:spcPts val="3168"/>
              </a:lnSpc>
            </a:pPr>
            <a:r>
              <a:rPr lang="en-US" sz="4400">
                <a:solidFill>
                  <a:srgbClr val="1A1B18"/>
                </a:solidFill>
                <a:latin typeface="Computer Says No"/>
                <a:ea typeface="Computer Says No"/>
                <a:cs typeface="Computer Says No"/>
                <a:sym typeface="Computer Says No"/>
              </a:rPr>
              <a:t>SELIN DÖKMEN 925034</a:t>
            </a:r>
          </a:p>
          <a:p>
            <a:pPr algn="ctr">
              <a:lnSpc>
                <a:spcPts val="4607"/>
              </a:lnSpc>
            </a:pPr>
          </a:p>
        </p:txBody>
      </p:sp>
      <p:sp>
        <p:nvSpPr>
          <p:cNvPr name="Freeform 6" id="6"/>
          <p:cNvSpPr/>
          <p:nvPr/>
        </p:nvSpPr>
        <p:spPr>
          <a:xfrm flipH="false" flipV="false" rot="0">
            <a:off x="5685815" y="3609360"/>
            <a:ext cx="6916370" cy="5559404"/>
          </a:xfrm>
          <a:custGeom>
            <a:avLst/>
            <a:gdLst/>
            <a:ahLst/>
            <a:cxnLst/>
            <a:rect r="r" b="b" t="t" l="l"/>
            <a:pathLst>
              <a:path h="5559404" w="6916370">
                <a:moveTo>
                  <a:pt x="0" y="0"/>
                </a:moveTo>
                <a:lnTo>
                  <a:pt x="6916370" y="0"/>
                </a:lnTo>
                <a:lnTo>
                  <a:pt x="6916370" y="5559404"/>
                </a:lnTo>
                <a:lnTo>
                  <a:pt x="0" y="5559404"/>
                </a:lnTo>
                <a:lnTo>
                  <a:pt x="0" y="0"/>
                </a:lnTo>
                <a:close/>
              </a:path>
            </a:pathLst>
          </a:custGeom>
          <a:blipFill>
            <a:blip r:embed="rId3"/>
            <a:stretch>
              <a:fillRect l="-80711" t="-193455" r="-82751" b="-4517"/>
            </a:stretch>
          </a:blipFill>
        </p:spPr>
      </p:sp>
      <p:grpSp>
        <p:nvGrpSpPr>
          <p:cNvPr name="Group 7" id="7"/>
          <p:cNvGrpSpPr/>
          <p:nvPr/>
        </p:nvGrpSpPr>
        <p:grpSpPr>
          <a:xfrm rot="0">
            <a:off x="5444310" y="5475479"/>
            <a:ext cx="1062132" cy="913584"/>
            <a:chOff x="0" y="0"/>
            <a:chExt cx="279738" cy="240615"/>
          </a:xfrm>
        </p:grpSpPr>
        <p:sp>
          <p:nvSpPr>
            <p:cNvPr name="Freeform 8" id="8"/>
            <p:cNvSpPr/>
            <p:nvPr/>
          </p:nvSpPr>
          <p:spPr>
            <a:xfrm flipH="false" flipV="false" rot="0">
              <a:off x="0" y="0"/>
              <a:ext cx="279738" cy="240615"/>
            </a:xfrm>
            <a:custGeom>
              <a:avLst/>
              <a:gdLst/>
              <a:ahLst/>
              <a:cxnLst/>
              <a:rect r="r" b="b" t="t" l="l"/>
              <a:pathLst>
                <a:path h="240615" w="279738">
                  <a:moveTo>
                    <a:pt x="120307" y="0"/>
                  </a:moveTo>
                  <a:lnTo>
                    <a:pt x="159431" y="0"/>
                  </a:lnTo>
                  <a:cubicBezTo>
                    <a:pt x="225875" y="0"/>
                    <a:pt x="279738" y="53863"/>
                    <a:pt x="279738" y="120307"/>
                  </a:cubicBezTo>
                  <a:lnTo>
                    <a:pt x="279738" y="120307"/>
                  </a:lnTo>
                  <a:cubicBezTo>
                    <a:pt x="279738" y="186751"/>
                    <a:pt x="225875" y="240615"/>
                    <a:pt x="159431" y="240615"/>
                  </a:cubicBezTo>
                  <a:lnTo>
                    <a:pt x="120307" y="240615"/>
                  </a:lnTo>
                  <a:cubicBezTo>
                    <a:pt x="53863" y="240615"/>
                    <a:pt x="0" y="186751"/>
                    <a:pt x="0" y="120307"/>
                  </a:cubicBezTo>
                  <a:lnTo>
                    <a:pt x="0" y="120307"/>
                  </a:lnTo>
                  <a:cubicBezTo>
                    <a:pt x="0" y="53863"/>
                    <a:pt x="53863" y="0"/>
                    <a:pt x="120307" y="0"/>
                  </a:cubicBezTo>
                  <a:close/>
                </a:path>
              </a:pathLst>
            </a:custGeom>
            <a:solidFill>
              <a:srgbClr val="FFCF02"/>
            </a:solidFill>
          </p:spPr>
        </p:sp>
        <p:sp>
          <p:nvSpPr>
            <p:cNvPr name="TextBox 9" id="9"/>
            <p:cNvSpPr txBox="true"/>
            <p:nvPr/>
          </p:nvSpPr>
          <p:spPr>
            <a:xfrm>
              <a:off x="0" y="-19050"/>
              <a:ext cx="279738" cy="259665"/>
            </a:xfrm>
            <a:prstGeom prst="rect">
              <a:avLst/>
            </a:prstGeom>
          </p:spPr>
          <p:txBody>
            <a:bodyPr anchor="ctr" rtlCol="false" tIns="50800" lIns="50800" bIns="50800" rIns="50800"/>
            <a:lstStyle/>
            <a:p>
              <a:pPr algn="ctr">
                <a:lnSpc>
                  <a:spcPts val="2160"/>
                </a:lnSpc>
              </a:pPr>
            </a:p>
          </p:txBody>
        </p:sp>
      </p:grpSp>
      <p:sp>
        <p:nvSpPr>
          <p:cNvPr name="TextBox 10" id="10"/>
          <p:cNvSpPr txBox="true"/>
          <p:nvPr/>
        </p:nvSpPr>
        <p:spPr>
          <a:xfrm rot="0">
            <a:off x="16459891" y="967967"/>
            <a:ext cx="693943" cy="962660"/>
          </a:xfrm>
          <a:prstGeom prst="rect">
            <a:avLst/>
          </a:prstGeom>
        </p:spPr>
        <p:txBody>
          <a:bodyPr anchor="t" rtlCol="false" tIns="0" lIns="0" bIns="0" rIns="0">
            <a:spAutoFit/>
          </a:bodyPr>
          <a:lstStyle/>
          <a:p>
            <a:pPr algn="ctr">
              <a:lnSpc>
                <a:spcPts val="7840"/>
              </a:lnSpc>
            </a:pPr>
            <a:r>
              <a:rPr lang="en-US" sz="5600" spc="-369">
                <a:solidFill>
                  <a:srgbClr val="FFFFFF"/>
                </a:solidFill>
                <a:latin typeface="Computer Says No"/>
                <a:ea typeface="Computer Says No"/>
                <a:cs typeface="Computer Says No"/>
                <a:sym typeface="Computer Says No"/>
              </a:rPr>
              <a:t>XI</a:t>
            </a:r>
          </a:p>
        </p:txBody>
      </p:sp>
      <p:sp>
        <p:nvSpPr>
          <p:cNvPr name="TextBox 11" id="11"/>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Freeform 12" id="12"/>
          <p:cNvSpPr/>
          <p:nvPr/>
        </p:nvSpPr>
        <p:spPr>
          <a:xfrm flipH="false" flipV="false" rot="0">
            <a:off x="11057583" y="920041"/>
            <a:ext cx="3440843" cy="1721450"/>
          </a:xfrm>
          <a:custGeom>
            <a:avLst/>
            <a:gdLst/>
            <a:ahLst/>
            <a:cxnLst/>
            <a:rect r="r" b="b" t="t" l="l"/>
            <a:pathLst>
              <a:path h="1721450" w="3440843">
                <a:moveTo>
                  <a:pt x="0" y="0"/>
                </a:moveTo>
                <a:lnTo>
                  <a:pt x="3440843" y="0"/>
                </a:lnTo>
                <a:lnTo>
                  <a:pt x="3440843" y="1721451"/>
                </a:lnTo>
                <a:lnTo>
                  <a:pt x="0" y="1721451"/>
                </a:lnTo>
                <a:lnTo>
                  <a:pt x="0" y="0"/>
                </a:lnTo>
                <a:close/>
              </a:path>
            </a:pathLst>
          </a:custGeom>
          <a:blipFill>
            <a:blip r:embed="rId4"/>
            <a:stretch>
              <a:fillRect l="0" t="-22071" r="-170150" b="-127060"/>
            </a:stretch>
          </a:blipFill>
        </p:spPr>
      </p:sp>
      <p:sp>
        <p:nvSpPr>
          <p:cNvPr name="Freeform 13" id="13"/>
          <p:cNvSpPr/>
          <p:nvPr/>
        </p:nvSpPr>
        <p:spPr>
          <a:xfrm flipH="false" flipV="false" rot="0">
            <a:off x="14781897" y="2725500"/>
            <a:ext cx="2620671" cy="1721450"/>
          </a:xfrm>
          <a:custGeom>
            <a:avLst/>
            <a:gdLst/>
            <a:ahLst/>
            <a:cxnLst/>
            <a:rect r="r" b="b" t="t" l="l"/>
            <a:pathLst>
              <a:path h="1721450" w="2620671">
                <a:moveTo>
                  <a:pt x="0" y="0"/>
                </a:moveTo>
                <a:lnTo>
                  <a:pt x="2620671" y="0"/>
                </a:lnTo>
                <a:lnTo>
                  <a:pt x="2620671" y="1721450"/>
                </a:lnTo>
                <a:lnTo>
                  <a:pt x="0" y="1721450"/>
                </a:lnTo>
                <a:lnTo>
                  <a:pt x="0" y="0"/>
                </a:lnTo>
                <a:close/>
              </a:path>
            </a:pathLst>
          </a:custGeom>
          <a:blipFill>
            <a:blip r:embed="rId4"/>
            <a:stretch>
              <a:fillRect l="-126719" t="0" r="-127978" b="-149132"/>
            </a:stretch>
          </a:blipFill>
        </p:spPr>
      </p:sp>
      <p:sp>
        <p:nvSpPr>
          <p:cNvPr name="Freeform 14" id="14"/>
          <p:cNvSpPr/>
          <p:nvPr/>
        </p:nvSpPr>
        <p:spPr>
          <a:xfrm flipH="false" flipV="false" rot="0">
            <a:off x="1028700" y="1082267"/>
            <a:ext cx="3440843" cy="1721450"/>
          </a:xfrm>
          <a:custGeom>
            <a:avLst/>
            <a:gdLst/>
            <a:ahLst/>
            <a:cxnLst/>
            <a:rect r="r" b="b" t="t" l="l"/>
            <a:pathLst>
              <a:path h="1721450" w="3440843">
                <a:moveTo>
                  <a:pt x="0" y="0"/>
                </a:moveTo>
                <a:lnTo>
                  <a:pt x="3440843" y="0"/>
                </a:lnTo>
                <a:lnTo>
                  <a:pt x="3440843" y="1721450"/>
                </a:lnTo>
                <a:lnTo>
                  <a:pt x="0" y="1721450"/>
                </a:lnTo>
                <a:lnTo>
                  <a:pt x="0" y="0"/>
                </a:lnTo>
                <a:close/>
              </a:path>
            </a:pathLst>
          </a:custGeom>
          <a:blipFill>
            <a:blip r:embed="rId4"/>
            <a:stretch>
              <a:fillRect l="0" t="-22071" r="-170150" b="-127060"/>
            </a:stretch>
          </a:blipFill>
        </p:spPr>
      </p:sp>
      <p:sp>
        <p:nvSpPr>
          <p:cNvPr name="Freeform 15" id="15"/>
          <p:cNvSpPr/>
          <p:nvPr/>
        </p:nvSpPr>
        <p:spPr>
          <a:xfrm flipH="false" flipV="false" rot="0">
            <a:off x="4753014" y="2887725"/>
            <a:ext cx="2620671" cy="1721450"/>
          </a:xfrm>
          <a:custGeom>
            <a:avLst/>
            <a:gdLst/>
            <a:ahLst/>
            <a:cxnLst/>
            <a:rect r="r" b="b" t="t" l="l"/>
            <a:pathLst>
              <a:path h="1721450" w="2620671">
                <a:moveTo>
                  <a:pt x="0" y="0"/>
                </a:moveTo>
                <a:lnTo>
                  <a:pt x="2620671" y="0"/>
                </a:lnTo>
                <a:lnTo>
                  <a:pt x="2620671" y="1721450"/>
                </a:lnTo>
                <a:lnTo>
                  <a:pt x="0" y="1721450"/>
                </a:lnTo>
                <a:lnTo>
                  <a:pt x="0" y="0"/>
                </a:lnTo>
                <a:close/>
              </a:path>
            </a:pathLst>
          </a:custGeom>
          <a:blipFill>
            <a:blip r:embed="rId4"/>
            <a:stretch>
              <a:fillRect l="-126719" t="0" r="-127978" b="-14913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4" id="4"/>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Freeform 5" id="5"/>
          <p:cNvSpPr/>
          <p:nvPr/>
        </p:nvSpPr>
        <p:spPr>
          <a:xfrm flipH="false" flipV="false" rot="0">
            <a:off x="11057583" y="920041"/>
            <a:ext cx="3440843" cy="1721450"/>
          </a:xfrm>
          <a:custGeom>
            <a:avLst/>
            <a:gdLst/>
            <a:ahLst/>
            <a:cxnLst/>
            <a:rect r="r" b="b" t="t" l="l"/>
            <a:pathLst>
              <a:path h="1721450" w="3440843">
                <a:moveTo>
                  <a:pt x="0" y="0"/>
                </a:moveTo>
                <a:lnTo>
                  <a:pt x="3440843" y="0"/>
                </a:lnTo>
                <a:lnTo>
                  <a:pt x="3440843" y="1721451"/>
                </a:lnTo>
                <a:lnTo>
                  <a:pt x="0" y="1721451"/>
                </a:lnTo>
                <a:lnTo>
                  <a:pt x="0" y="0"/>
                </a:lnTo>
                <a:close/>
              </a:path>
            </a:pathLst>
          </a:custGeom>
          <a:blipFill>
            <a:blip r:embed="rId3"/>
            <a:stretch>
              <a:fillRect l="0" t="-22071" r="-170150" b="-127060"/>
            </a:stretch>
          </a:blipFill>
        </p:spPr>
      </p:sp>
      <p:sp>
        <p:nvSpPr>
          <p:cNvPr name="Freeform 6" id="6"/>
          <p:cNvSpPr/>
          <p:nvPr/>
        </p:nvSpPr>
        <p:spPr>
          <a:xfrm flipH="false" flipV="false" rot="0">
            <a:off x="14781897" y="2725500"/>
            <a:ext cx="2620671" cy="1721450"/>
          </a:xfrm>
          <a:custGeom>
            <a:avLst/>
            <a:gdLst/>
            <a:ahLst/>
            <a:cxnLst/>
            <a:rect r="r" b="b" t="t" l="l"/>
            <a:pathLst>
              <a:path h="1721450" w="2620671">
                <a:moveTo>
                  <a:pt x="0" y="0"/>
                </a:moveTo>
                <a:lnTo>
                  <a:pt x="2620671" y="0"/>
                </a:lnTo>
                <a:lnTo>
                  <a:pt x="2620671" y="1721450"/>
                </a:lnTo>
                <a:lnTo>
                  <a:pt x="0" y="1721450"/>
                </a:lnTo>
                <a:lnTo>
                  <a:pt x="0" y="0"/>
                </a:lnTo>
                <a:close/>
              </a:path>
            </a:pathLst>
          </a:custGeom>
          <a:blipFill>
            <a:blip r:embed="rId3"/>
            <a:stretch>
              <a:fillRect l="-126719" t="0" r="-127978" b="-149132"/>
            </a:stretch>
          </a:blipFill>
        </p:spPr>
      </p:sp>
      <p:sp>
        <p:nvSpPr>
          <p:cNvPr name="Freeform 7" id="7"/>
          <p:cNvSpPr/>
          <p:nvPr/>
        </p:nvSpPr>
        <p:spPr>
          <a:xfrm flipH="false" flipV="false" rot="0">
            <a:off x="13601574" y="6923119"/>
            <a:ext cx="1945914" cy="2245645"/>
          </a:xfrm>
          <a:custGeom>
            <a:avLst/>
            <a:gdLst/>
            <a:ahLst/>
            <a:cxnLst/>
            <a:rect r="r" b="b" t="t" l="l"/>
            <a:pathLst>
              <a:path h="2245645" w="1945914">
                <a:moveTo>
                  <a:pt x="0" y="0"/>
                </a:moveTo>
                <a:lnTo>
                  <a:pt x="1945914" y="0"/>
                </a:lnTo>
                <a:lnTo>
                  <a:pt x="1945914" y="2245645"/>
                </a:lnTo>
                <a:lnTo>
                  <a:pt x="0" y="2245645"/>
                </a:lnTo>
                <a:lnTo>
                  <a:pt x="0" y="0"/>
                </a:lnTo>
                <a:close/>
              </a:path>
            </a:pathLst>
          </a:custGeom>
          <a:blipFill>
            <a:blip r:embed="rId4"/>
            <a:stretch>
              <a:fillRect l="-2098962" t="0" r="-575544" b="-2085624"/>
            </a:stretch>
          </a:blipFill>
        </p:spPr>
      </p:sp>
      <p:sp>
        <p:nvSpPr>
          <p:cNvPr name="Freeform 8" id="8"/>
          <p:cNvSpPr/>
          <p:nvPr/>
        </p:nvSpPr>
        <p:spPr>
          <a:xfrm flipH="false" flipV="false" rot="0">
            <a:off x="13990687" y="5280715"/>
            <a:ext cx="1091584" cy="2089570"/>
          </a:xfrm>
          <a:custGeom>
            <a:avLst/>
            <a:gdLst/>
            <a:ahLst/>
            <a:cxnLst/>
            <a:rect r="r" b="b" t="t" l="l"/>
            <a:pathLst>
              <a:path h="2089570" w="1091584">
                <a:moveTo>
                  <a:pt x="0" y="0"/>
                </a:moveTo>
                <a:lnTo>
                  <a:pt x="1091583" y="0"/>
                </a:lnTo>
                <a:lnTo>
                  <a:pt x="1091583" y="2089569"/>
                </a:lnTo>
                <a:lnTo>
                  <a:pt x="0" y="2089569"/>
                </a:lnTo>
                <a:lnTo>
                  <a:pt x="0" y="0"/>
                </a:lnTo>
                <a:close/>
              </a:path>
            </a:pathLst>
          </a:custGeom>
          <a:blipFill>
            <a:blip r:embed="rId4"/>
            <a:stretch>
              <a:fillRect l="-3082027" t="0" r="-1552468" b="-2148439"/>
            </a:stretch>
          </a:blipFill>
        </p:spPr>
      </p:sp>
      <p:sp>
        <p:nvSpPr>
          <p:cNvPr name="Freeform 9" id="9"/>
          <p:cNvSpPr/>
          <p:nvPr/>
        </p:nvSpPr>
        <p:spPr>
          <a:xfrm flipH="false" flipV="false" rot="0">
            <a:off x="6344288" y="7781448"/>
            <a:ext cx="3816302" cy="1396842"/>
          </a:xfrm>
          <a:custGeom>
            <a:avLst/>
            <a:gdLst/>
            <a:ahLst/>
            <a:cxnLst/>
            <a:rect r="r" b="b" t="t" l="l"/>
            <a:pathLst>
              <a:path h="1396842" w="3816302">
                <a:moveTo>
                  <a:pt x="0" y="0"/>
                </a:moveTo>
                <a:lnTo>
                  <a:pt x="3816302" y="0"/>
                </a:lnTo>
                <a:lnTo>
                  <a:pt x="3816302" y="1396841"/>
                </a:lnTo>
                <a:lnTo>
                  <a:pt x="0" y="1396841"/>
                </a:lnTo>
                <a:lnTo>
                  <a:pt x="0" y="0"/>
                </a:lnTo>
                <a:close/>
              </a:path>
            </a:pathLst>
          </a:custGeom>
          <a:blipFill>
            <a:blip r:embed="rId4"/>
            <a:stretch>
              <a:fillRect l="0" t="-2867007" r="-1268993" b="-433190"/>
            </a:stretch>
          </a:blipFill>
        </p:spPr>
      </p:sp>
      <p:sp>
        <p:nvSpPr>
          <p:cNvPr name="Freeform 10" id="10"/>
          <p:cNvSpPr/>
          <p:nvPr/>
        </p:nvSpPr>
        <p:spPr>
          <a:xfrm flipH="false" flipV="false" rot="0">
            <a:off x="10234478" y="7985487"/>
            <a:ext cx="823106" cy="1090332"/>
          </a:xfrm>
          <a:custGeom>
            <a:avLst/>
            <a:gdLst/>
            <a:ahLst/>
            <a:cxnLst/>
            <a:rect r="r" b="b" t="t" l="l"/>
            <a:pathLst>
              <a:path h="1090332" w="823106">
                <a:moveTo>
                  <a:pt x="0" y="0"/>
                </a:moveTo>
                <a:lnTo>
                  <a:pt x="823105" y="0"/>
                </a:lnTo>
                <a:lnTo>
                  <a:pt x="823105" y="1090333"/>
                </a:lnTo>
                <a:lnTo>
                  <a:pt x="0" y="1090333"/>
                </a:lnTo>
                <a:lnTo>
                  <a:pt x="0" y="0"/>
                </a:lnTo>
                <a:close/>
              </a:path>
            </a:pathLst>
          </a:custGeom>
          <a:blipFill>
            <a:blip r:embed="rId5"/>
            <a:stretch>
              <a:fillRect l="-191438" t="-160486" r="-1559769" b="-873764"/>
            </a:stretch>
          </a:blipFill>
        </p:spPr>
      </p:sp>
      <p:sp>
        <p:nvSpPr>
          <p:cNvPr name="TextBox 11" id="11"/>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621">
                <a:solidFill>
                  <a:srgbClr val="FFFFFF"/>
                </a:solidFill>
                <a:latin typeface="Computer Says No"/>
                <a:ea typeface="Computer Says No"/>
                <a:cs typeface="Computer Says No"/>
                <a:sym typeface="Computer Says No"/>
              </a:rPr>
              <a:t>II</a:t>
            </a:r>
          </a:p>
        </p:txBody>
      </p:sp>
      <p:sp>
        <p:nvSpPr>
          <p:cNvPr name="TextBox 12" id="12"/>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TextBox 13" id="13"/>
          <p:cNvSpPr txBox="true"/>
          <p:nvPr/>
        </p:nvSpPr>
        <p:spPr>
          <a:xfrm rot="0">
            <a:off x="838644" y="913380"/>
            <a:ext cx="3297743" cy="1113790"/>
          </a:xfrm>
          <a:prstGeom prst="rect">
            <a:avLst/>
          </a:prstGeom>
        </p:spPr>
        <p:txBody>
          <a:bodyPr anchor="t" rtlCol="false" tIns="0" lIns="0" bIns="0" rIns="0">
            <a:spAutoFit/>
          </a:bodyPr>
          <a:lstStyle/>
          <a:p>
            <a:pPr algn="l">
              <a:lnSpc>
                <a:spcPts val="8959"/>
              </a:lnSpc>
            </a:pPr>
            <a:r>
              <a:rPr lang="en-US" sz="6399">
                <a:solidFill>
                  <a:srgbClr val="1A1B18"/>
                </a:solidFill>
                <a:latin typeface="Computer Says No"/>
                <a:ea typeface="Computer Says No"/>
                <a:cs typeface="Computer Says No"/>
                <a:sym typeface="Computer Says No"/>
              </a:rPr>
              <a:t>INTRODUCTION</a:t>
            </a:r>
          </a:p>
        </p:txBody>
      </p:sp>
      <p:sp>
        <p:nvSpPr>
          <p:cNvPr name="TextBox 14" id="14"/>
          <p:cNvSpPr txBox="true"/>
          <p:nvPr/>
        </p:nvSpPr>
        <p:spPr>
          <a:xfrm rot="0">
            <a:off x="838644" y="2538521"/>
            <a:ext cx="8233019" cy="3321177"/>
          </a:xfrm>
          <a:prstGeom prst="rect">
            <a:avLst/>
          </a:prstGeom>
        </p:spPr>
        <p:txBody>
          <a:bodyPr anchor="t" rtlCol="false" tIns="0" lIns="0" bIns="0" rIns="0">
            <a:spAutoFit/>
          </a:bodyPr>
          <a:lstStyle/>
          <a:p>
            <a:pPr algn="l">
              <a:lnSpc>
                <a:spcPts val="2679"/>
              </a:lnSpc>
            </a:pPr>
            <a:r>
              <a:rPr lang="en-US" sz="1900">
                <a:solidFill>
                  <a:srgbClr val="1A1B18"/>
                </a:solidFill>
                <a:latin typeface="Open Sans"/>
                <a:ea typeface="Open Sans"/>
                <a:cs typeface="Open Sans"/>
                <a:sym typeface="Open Sans"/>
              </a:rPr>
              <a:t>This</a:t>
            </a:r>
            <a:r>
              <a:rPr lang="en-US" sz="1900">
                <a:solidFill>
                  <a:srgbClr val="1A1B18"/>
                </a:solidFill>
                <a:latin typeface="Open Sans"/>
                <a:ea typeface="Open Sans"/>
                <a:cs typeface="Open Sans"/>
                <a:sym typeface="Open Sans"/>
              </a:rPr>
              <a:t> project creates a visual network of relationships in the Mario Universe by building a graph database.</a:t>
            </a:r>
          </a:p>
          <a:p>
            <a:pPr algn="l">
              <a:lnSpc>
                <a:spcPts val="2679"/>
              </a:lnSpc>
            </a:pPr>
            <a:r>
              <a:rPr lang="en-US" sz="1900">
                <a:solidFill>
                  <a:srgbClr val="1A1B18"/>
                </a:solidFill>
                <a:latin typeface="Open Sans"/>
                <a:ea typeface="Open Sans"/>
                <a:cs typeface="Open Sans"/>
                <a:sym typeface="Open Sans"/>
              </a:rPr>
              <a:t>It links characters, bosses, enemies across many videogames. </a:t>
            </a:r>
          </a:p>
          <a:p>
            <a:pPr algn="l">
              <a:lnSpc>
                <a:spcPts val="2679"/>
              </a:lnSpc>
            </a:pPr>
            <a:r>
              <a:rPr lang="en-US" sz="1900">
                <a:solidFill>
                  <a:srgbClr val="1A1B18"/>
                </a:solidFill>
                <a:latin typeface="Open Sans"/>
                <a:ea typeface="Open Sans"/>
                <a:cs typeface="Open Sans"/>
                <a:sym typeface="Open Sans"/>
              </a:rPr>
              <a:t>Data was gathered through web scraping, API calls, and a Kaggle dataset, then cleaned, integrated, and stored in Neo4j for analysis. </a:t>
            </a:r>
          </a:p>
          <a:p>
            <a:pPr algn="l">
              <a:lnSpc>
                <a:spcPts val="2679"/>
              </a:lnSpc>
            </a:pPr>
            <a:r>
              <a:rPr lang="en-US" sz="1900">
                <a:solidFill>
                  <a:srgbClr val="1A1B18"/>
                </a:solidFill>
                <a:latin typeface="Open Sans"/>
                <a:ea typeface="Open Sans"/>
                <a:cs typeface="Open Sans"/>
                <a:sym typeface="Open Sans"/>
              </a:rPr>
              <a:t>The goal is to obtain a sort of "social net" of generic characters, enemies and bosses of the Super Mario universe, which are linked to the respective videogames in which they appear, or even present their respective interpersonal relationships. </a:t>
            </a:r>
          </a:p>
          <a:p>
            <a:pPr algn="l">
              <a:lnSpc>
                <a:spcPts val="26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TextBox 4" id="4"/>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621">
                <a:solidFill>
                  <a:srgbClr val="FFFFFF"/>
                </a:solidFill>
                <a:latin typeface="Computer Says No"/>
                <a:ea typeface="Computer Says No"/>
                <a:cs typeface="Computer Says No"/>
                <a:sym typeface="Computer Says No"/>
              </a:rPr>
              <a:t>III</a:t>
            </a:r>
          </a:p>
        </p:txBody>
      </p:sp>
      <p:sp>
        <p:nvSpPr>
          <p:cNvPr name="TextBox 5" id="5"/>
          <p:cNvSpPr txBox="true"/>
          <p:nvPr/>
        </p:nvSpPr>
        <p:spPr>
          <a:xfrm rot="0">
            <a:off x="838644" y="913380"/>
            <a:ext cx="3297743" cy="1113790"/>
          </a:xfrm>
          <a:prstGeom prst="rect">
            <a:avLst/>
          </a:prstGeom>
        </p:spPr>
        <p:txBody>
          <a:bodyPr anchor="t" rtlCol="false" tIns="0" lIns="0" bIns="0" rIns="0">
            <a:spAutoFit/>
          </a:bodyPr>
          <a:lstStyle/>
          <a:p>
            <a:pPr algn="l">
              <a:lnSpc>
                <a:spcPts val="8959"/>
              </a:lnSpc>
            </a:pPr>
            <a:r>
              <a:rPr lang="en-US" sz="6399">
                <a:solidFill>
                  <a:srgbClr val="1A1B18"/>
                </a:solidFill>
                <a:latin typeface="Computer Says No"/>
                <a:ea typeface="Computer Says No"/>
                <a:cs typeface="Computer Says No"/>
                <a:sym typeface="Computer Says No"/>
              </a:rPr>
              <a:t>WEB SCRAPING</a:t>
            </a:r>
          </a:p>
        </p:txBody>
      </p:sp>
      <p:sp>
        <p:nvSpPr>
          <p:cNvPr name="TextBox 6" id="6"/>
          <p:cNvSpPr txBox="true"/>
          <p:nvPr/>
        </p:nvSpPr>
        <p:spPr>
          <a:xfrm rot="0">
            <a:off x="10923006" y="913380"/>
            <a:ext cx="3297743" cy="1113790"/>
          </a:xfrm>
          <a:prstGeom prst="rect">
            <a:avLst/>
          </a:prstGeom>
        </p:spPr>
        <p:txBody>
          <a:bodyPr anchor="t" rtlCol="false" tIns="0" lIns="0" bIns="0" rIns="0">
            <a:spAutoFit/>
          </a:bodyPr>
          <a:lstStyle/>
          <a:p>
            <a:pPr algn="l">
              <a:lnSpc>
                <a:spcPts val="8959"/>
              </a:lnSpc>
            </a:pPr>
            <a:r>
              <a:rPr lang="en-US" sz="6399">
                <a:solidFill>
                  <a:srgbClr val="1A1B18"/>
                </a:solidFill>
                <a:latin typeface="Computer Says No"/>
                <a:ea typeface="Computer Says No"/>
                <a:cs typeface="Computer Says No"/>
                <a:sym typeface="Computer Says No"/>
              </a:rPr>
              <a:t>KAGGLE</a:t>
            </a:r>
          </a:p>
        </p:txBody>
      </p:sp>
      <p:sp>
        <p:nvSpPr>
          <p:cNvPr name="TextBox 7" id="7"/>
          <p:cNvSpPr txBox="true"/>
          <p:nvPr/>
        </p:nvSpPr>
        <p:spPr>
          <a:xfrm rot="0">
            <a:off x="5880825" y="913380"/>
            <a:ext cx="3297743" cy="1113790"/>
          </a:xfrm>
          <a:prstGeom prst="rect">
            <a:avLst/>
          </a:prstGeom>
        </p:spPr>
        <p:txBody>
          <a:bodyPr anchor="t" rtlCol="false" tIns="0" lIns="0" bIns="0" rIns="0">
            <a:spAutoFit/>
          </a:bodyPr>
          <a:lstStyle/>
          <a:p>
            <a:pPr algn="l">
              <a:lnSpc>
                <a:spcPts val="8959"/>
              </a:lnSpc>
            </a:pPr>
            <a:r>
              <a:rPr lang="en-US" sz="6399">
                <a:solidFill>
                  <a:srgbClr val="1A1B18"/>
                </a:solidFill>
                <a:latin typeface="Computer Says No"/>
                <a:ea typeface="Computer Says No"/>
                <a:cs typeface="Computer Says No"/>
                <a:sym typeface="Computer Says No"/>
              </a:rPr>
              <a:t>API</a:t>
            </a:r>
          </a:p>
        </p:txBody>
      </p:sp>
      <p:sp>
        <p:nvSpPr>
          <p:cNvPr name="TextBox 8" id="8"/>
          <p:cNvSpPr txBox="true"/>
          <p:nvPr/>
        </p:nvSpPr>
        <p:spPr>
          <a:xfrm rot="0">
            <a:off x="838644" y="1998595"/>
            <a:ext cx="3785768" cy="343814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W</a:t>
            </a:r>
            <a:r>
              <a:rPr lang="en-US" sz="1800">
                <a:solidFill>
                  <a:srgbClr val="1A1B18"/>
                </a:solidFill>
                <a:latin typeface="Open Sans"/>
                <a:ea typeface="Open Sans"/>
                <a:cs typeface="Open Sans"/>
                <a:sym typeface="Open Sans"/>
              </a:rPr>
              <a:t>eb scraping on Mario Wiki focused on main characters, enemies, and bosses.</a:t>
            </a:r>
          </a:p>
          <a:p>
            <a:pPr algn="l">
              <a:lnSpc>
                <a:spcPts val="2538"/>
              </a:lnSpc>
            </a:pPr>
            <a:r>
              <a:rPr lang="en-US" sz="1800">
                <a:solidFill>
                  <a:srgbClr val="1A1B18"/>
                </a:solidFill>
                <a:latin typeface="Open Sans"/>
                <a:ea typeface="Open Sans"/>
                <a:cs typeface="Open Sans"/>
                <a:sym typeface="Open Sans"/>
              </a:rPr>
              <a:t>Character pages provided names, roles, and game appearances. Separate scrapers collected enemy and boss details. All data was saved in structured CSV formats using Python libraries for scalable extraction.</a:t>
            </a:r>
          </a:p>
          <a:p>
            <a:pPr algn="l">
              <a:lnSpc>
                <a:spcPts val="2538"/>
              </a:lnSpc>
            </a:pPr>
          </a:p>
        </p:txBody>
      </p:sp>
      <p:sp>
        <p:nvSpPr>
          <p:cNvPr name="TextBox 9" id="9"/>
          <p:cNvSpPr txBox="true"/>
          <p:nvPr/>
        </p:nvSpPr>
        <p:spPr>
          <a:xfrm rot="0">
            <a:off x="5880825" y="1998595"/>
            <a:ext cx="3785768" cy="343814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a:t>
            </a:r>
            <a:r>
              <a:rPr lang="en-US" sz="1800">
                <a:solidFill>
                  <a:srgbClr val="1A1B18"/>
                </a:solidFill>
                <a:latin typeface="Open Sans"/>
                <a:ea typeface="Open Sans"/>
                <a:cs typeface="Open Sans"/>
                <a:sym typeface="Open Sans"/>
              </a:rPr>
              <a:t>e Giant Bomb API was used to collect character data and relationships. After secure API key configuration, the Mario franchise and characters were queried.</a:t>
            </a:r>
          </a:p>
          <a:p>
            <a:pPr algn="l">
              <a:lnSpc>
                <a:spcPts val="2538"/>
              </a:lnSpc>
            </a:pPr>
            <a:r>
              <a:rPr lang="en-US" sz="1800">
                <a:solidFill>
                  <a:srgbClr val="1A1B18"/>
                </a:solidFill>
                <a:latin typeface="Open Sans"/>
                <a:ea typeface="Open Sans"/>
                <a:cs typeface="Open Sans"/>
                <a:sym typeface="Open Sans"/>
              </a:rPr>
              <a:t>Data about friends and enemies was extracted, processed in batches to respect rate limits,</a:t>
            </a:r>
          </a:p>
          <a:p>
            <a:pPr algn="l">
              <a:lnSpc>
                <a:spcPts val="2538"/>
              </a:lnSpc>
            </a:pPr>
            <a:r>
              <a:rPr lang="en-US" sz="1800">
                <a:solidFill>
                  <a:srgbClr val="1A1B18"/>
                </a:solidFill>
                <a:latin typeface="Open Sans"/>
                <a:ea typeface="Open Sans"/>
                <a:cs typeface="Open Sans"/>
                <a:sym typeface="Open Sans"/>
              </a:rPr>
              <a:t>and compiled into DataFrames for incremental CSV storage.</a:t>
            </a:r>
          </a:p>
          <a:p>
            <a:pPr algn="l">
              <a:lnSpc>
                <a:spcPts val="2538"/>
              </a:lnSpc>
            </a:pPr>
          </a:p>
        </p:txBody>
      </p:sp>
      <p:sp>
        <p:nvSpPr>
          <p:cNvPr name="TextBox 10" id="10"/>
          <p:cNvSpPr txBox="true"/>
          <p:nvPr/>
        </p:nvSpPr>
        <p:spPr>
          <a:xfrm rot="0">
            <a:off x="10923006" y="1998595"/>
            <a:ext cx="3785768" cy="3752469"/>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a:t>
            </a:r>
            <a:r>
              <a:rPr lang="en-US" sz="1800">
                <a:solidFill>
                  <a:srgbClr val="1A1B18"/>
                </a:solidFill>
                <a:latin typeface="Open Sans"/>
                <a:ea typeface="Open Sans"/>
                <a:cs typeface="Open Sans"/>
                <a:sym typeface="Open Sans"/>
              </a:rPr>
              <a:t>e Video_Games.csv dataset from Kaggle was integrated to enrich Mario game data with sales figures. This dataset added an economic dimension to the project, complementing character and game details obtained from web and API scraping.</a:t>
            </a:r>
          </a:p>
          <a:p>
            <a:pPr algn="l">
              <a:lnSpc>
                <a:spcPts val="2538"/>
              </a:lnSpc>
            </a:pPr>
            <a:r>
              <a:rPr lang="en-US" sz="1800">
                <a:solidFill>
                  <a:srgbClr val="1A1B18"/>
                </a:solidFill>
                <a:latin typeface="Open Sans"/>
                <a:ea typeface="Open Sans"/>
                <a:cs typeface="Open Sans"/>
                <a:sym typeface="Open Sans"/>
              </a:rPr>
              <a:t>Sales data was matched and merged for comprehensive analysis.</a:t>
            </a:r>
          </a:p>
          <a:p>
            <a:pPr algn="l">
              <a:lnSpc>
                <a:spcPts val="2538"/>
              </a:lnSpc>
            </a:pPr>
          </a:p>
        </p:txBody>
      </p:sp>
      <p:sp>
        <p:nvSpPr>
          <p:cNvPr name="Freeform 11" id="11"/>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Freeform 12" id="12"/>
          <p:cNvSpPr/>
          <p:nvPr/>
        </p:nvSpPr>
        <p:spPr>
          <a:xfrm flipH="true" flipV="false" rot="0">
            <a:off x="3250376" y="7150016"/>
            <a:ext cx="2043917" cy="2560863"/>
          </a:xfrm>
          <a:custGeom>
            <a:avLst/>
            <a:gdLst/>
            <a:ahLst/>
            <a:cxnLst/>
            <a:rect r="r" b="b" t="t" l="l"/>
            <a:pathLst>
              <a:path h="2560863" w="2043917">
                <a:moveTo>
                  <a:pt x="2043918" y="0"/>
                </a:moveTo>
                <a:lnTo>
                  <a:pt x="0" y="0"/>
                </a:lnTo>
                <a:lnTo>
                  <a:pt x="0" y="2560863"/>
                </a:lnTo>
                <a:lnTo>
                  <a:pt x="2043918" y="2560863"/>
                </a:lnTo>
                <a:lnTo>
                  <a:pt x="2043918" y="0"/>
                </a:lnTo>
                <a:close/>
              </a:path>
            </a:pathLst>
          </a:custGeom>
          <a:blipFill>
            <a:blip r:embed="rId3"/>
            <a:stretch>
              <a:fillRect l="-1860628" t="-88659" r="-680843" b="-1727935"/>
            </a:stretch>
          </a:blipFill>
        </p:spPr>
      </p:sp>
      <p:sp>
        <p:nvSpPr>
          <p:cNvPr name="Freeform 13" id="13"/>
          <p:cNvSpPr/>
          <p:nvPr/>
        </p:nvSpPr>
        <p:spPr>
          <a:xfrm flipH="false" flipV="false" rot="0">
            <a:off x="13351932" y="5969628"/>
            <a:ext cx="1737633" cy="1941675"/>
          </a:xfrm>
          <a:custGeom>
            <a:avLst/>
            <a:gdLst/>
            <a:ahLst/>
            <a:cxnLst/>
            <a:rect r="r" b="b" t="t" l="l"/>
            <a:pathLst>
              <a:path h="1941675" w="1737633">
                <a:moveTo>
                  <a:pt x="0" y="0"/>
                </a:moveTo>
                <a:lnTo>
                  <a:pt x="1737633" y="0"/>
                </a:lnTo>
                <a:lnTo>
                  <a:pt x="1737633" y="1941675"/>
                </a:lnTo>
                <a:lnTo>
                  <a:pt x="0" y="1941675"/>
                </a:lnTo>
                <a:lnTo>
                  <a:pt x="0" y="0"/>
                </a:lnTo>
                <a:close/>
              </a:path>
            </a:pathLst>
          </a:custGeom>
          <a:blipFill>
            <a:blip r:embed="rId3"/>
            <a:stretch>
              <a:fillRect l="-2316057" t="-36242" r="-225414" b="-2012750"/>
            </a:stretch>
          </a:blipFill>
        </p:spPr>
      </p:sp>
      <p:sp>
        <p:nvSpPr>
          <p:cNvPr name="Freeform 14" id="14"/>
          <p:cNvSpPr/>
          <p:nvPr/>
        </p:nvSpPr>
        <p:spPr>
          <a:xfrm flipH="true" flipV="false" rot="0">
            <a:off x="7189457" y="7517003"/>
            <a:ext cx="1653372" cy="1779397"/>
          </a:xfrm>
          <a:custGeom>
            <a:avLst/>
            <a:gdLst/>
            <a:ahLst/>
            <a:cxnLst/>
            <a:rect r="r" b="b" t="t" l="l"/>
            <a:pathLst>
              <a:path h="1779397" w="1653372">
                <a:moveTo>
                  <a:pt x="1653372" y="0"/>
                </a:moveTo>
                <a:lnTo>
                  <a:pt x="0" y="0"/>
                </a:lnTo>
                <a:lnTo>
                  <a:pt x="0" y="1779397"/>
                </a:lnTo>
                <a:lnTo>
                  <a:pt x="1653372" y="1779397"/>
                </a:lnTo>
                <a:lnTo>
                  <a:pt x="1653372" y="0"/>
                </a:lnTo>
                <a:close/>
              </a:path>
            </a:pathLst>
          </a:custGeom>
          <a:blipFill>
            <a:blip r:embed="rId3"/>
            <a:stretch>
              <a:fillRect l="-1467504" t="-645824" r="-2106576" b="-2357688"/>
            </a:stretch>
          </a:blipFill>
        </p:spPr>
      </p:sp>
      <p:sp>
        <p:nvSpPr>
          <p:cNvPr name="Freeform 15" id="15"/>
          <p:cNvSpPr/>
          <p:nvPr/>
        </p:nvSpPr>
        <p:spPr>
          <a:xfrm flipH="false" flipV="false" rot="0">
            <a:off x="13691920" y="6940466"/>
            <a:ext cx="2033708" cy="2228299"/>
          </a:xfrm>
          <a:custGeom>
            <a:avLst/>
            <a:gdLst/>
            <a:ahLst/>
            <a:cxnLst/>
            <a:rect r="r" b="b" t="t" l="l"/>
            <a:pathLst>
              <a:path h="2228299" w="2033708">
                <a:moveTo>
                  <a:pt x="0" y="0"/>
                </a:moveTo>
                <a:lnTo>
                  <a:pt x="2033708" y="0"/>
                </a:lnTo>
                <a:lnTo>
                  <a:pt x="2033708" y="2228298"/>
                </a:lnTo>
                <a:lnTo>
                  <a:pt x="0" y="2228298"/>
                </a:lnTo>
                <a:lnTo>
                  <a:pt x="0" y="0"/>
                </a:lnTo>
                <a:close/>
              </a:path>
            </a:pathLst>
          </a:custGeom>
          <a:blipFill>
            <a:blip r:embed="rId3"/>
            <a:stretch>
              <a:fillRect l="-2004191" t="-943" r="-550540" b="-2101695"/>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4" id="4"/>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TextBox 5" id="5"/>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369">
                <a:solidFill>
                  <a:srgbClr val="FFFFFF"/>
                </a:solidFill>
                <a:latin typeface="Computer Says No"/>
                <a:ea typeface="Computer Says No"/>
                <a:cs typeface="Computer Says No"/>
                <a:sym typeface="Computer Says No"/>
              </a:rPr>
              <a:t>IV</a:t>
            </a:r>
          </a:p>
        </p:txBody>
      </p:sp>
      <p:sp>
        <p:nvSpPr>
          <p:cNvPr name="TextBox 6" id="6"/>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TextBox 7" id="7"/>
          <p:cNvSpPr txBox="true"/>
          <p:nvPr/>
        </p:nvSpPr>
        <p:spPr>
          <a:xfrm rot="0">
            <a:off x="838644" y="1322955"/>
            <a:ext cx="5170043" cy="1285494"/>
          </a:xfrm>
          <a:prstGeom prst="rect">
            <a:avLst/>
          </a:prstGeom>
        </p:spPr>
        <p:txBody>
          <a:bodyPr anchor="t" rtlCol="false" tIns="0" lIns="0" bIns="0" rIns="0">
            <a:spAutoFit/>
          </a:bodyPr>
          <a:lstStyle/>
          <a:p>
            <a:pPr algn="l">
              <a:lnSpc>
                <a:spcPts val="4607"/>
              </a:lnSpc>
            </a:pPr>
            <a:r>
              <a:rPr lang="en-US" sz="6399">
                <a:solidFill>
                  <a:srgbClr val="1A1B18"/>
                </a:solidFill>
                <a:latin typeface="Computer Says No"/>
                <a:ea typeface="Computer Says No"/>
                <a:cs typeface="Computer Says No"/>
                <a:sym typeface="Computer Says No"/>
              </a:rPr>
              <a:t>DATA CLEANING DATASETS</a:t>
            </a:r>
          </a:p>
        </p:txBody>
      </p:sp>
      <p:sp>
        <p:nvSpPr>
          <p:cNvPr name="TextBox 8" id="8"/>
          <p:cNvSpPr txBox="true"/>
          <p:nvPr/>
        </p:nvSpPr>
        <p:spPr>
          <a:xfrm rot="0">
            <a:off x="838644" y="2548046"/>
            <a:ext cx="6931397" cy="5009769"/>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This</a:t>
            </a:r>
            <a:r>
              <a:rPr lang="en-US" sz="1800">
                <a:solidFill>
                  <a:srgbClr val="1A1B18"/>
                </a:solidFill>
                <a:latin typeface="Open Sans"/>
                <a:ea typeface="Open Sans"/>
                <a:cs typeface="Open Sans"/>
                <a:sym typeface="Open Sans"/>
              </a:rPr>
              <a:t> process focused on ensuring the </a:t>
            </a:r>
            <a:r>
              <a:rPr lang="en-US" b="true" sz="1800">
                <a:solidFill>
                  <a:srgbClr val="1A1B18"/>
                </a:solidFill>
                <a:latin typeface="Open Sans Bold"/>
                <a:ea typeface="Open Sans Bold"/>
                <a:cs typeface="Open Sans Bold"/>
                <a:sym typeface="Open Sans Bold"/>
              </a:rPr>
              <a:t>reliability </a:t>
            </a:r>
            <a:r>
              <a:rPr lang="en-US" sz="1800">
                <a:solidFill>
                  <a:srgbClr val="1A1B18"/>
                </a:solidFill>
                <a:latin typeface="Open Sans"/>
                <a:ea typeface="Open Sans"/>
                <a:cs typeface="Open Sans"/>
                <a:sym typeface="Open Sans"/>
              </a:rPr>
              <a:t>of the scraped and external data. We adopted several key strategies: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Robust Scraping Logic: Adapted to inconsistent HTML structures across wiki pages. </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Filtering Irrelevant Entries: Removed non-informative or administrative links before scraping.</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Deduplication: Tracked URLs and entries to avoid duplicates.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Table Restructuring: Standardized column formats and unified headers (e.g., merging “System,” “Console,” and “Format”).</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Text Normalization: Lowercased text, removed special characters, and standardized console names via a mapping dictionary.</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Handling Missing Values: Dropped rows missing critical fields (e.g., character name, game title).</a:t>
            </a:r>
          </a:p>
          <a:p>
            <a:pPr algn="l">
              <a:lnSpc>
                <a:spcPts val="2538"/>
              </a:lnSpc>
            </a:pPr>
          </a:p>
        </p:txBody>
      </p:sp>
      <p:sp>
        <p:nvSpPr>
          <p:cNvPr name="TextBox 9" id="9"/>
          <p:cNvSpPr txBox="true"/>
          <p:nvPr/>
        </p:nvSpPr>
        <p:spPr>
          <a:xfrm rot="0">
            <a:off x="9272949" y="2520491"/>
            <a:ext cx="6931397" cy="469544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This</a:t>
            </a:r>
            <a:r>
              <a:rPr lang="en-US" sz="1800">
                <a:solidFill>
                  <a:srgbClr val="1A1B18"/>
                </a:solidFill>
                <a:latin typeface="Open Sans"/>
                <a:ea typeface="Open Sans"/>
                <a:cs typeface="Open Sans"/>
                <a:sym typeface="Open Sans"/>
              </a:rPr>
              <a:t> aspect focused on refining the </a:t>
            </a:r>
            <a:r>
              <a:rPr lang="en-US" b="true" sz="1800">
                <a:solidFill>
                  <a:srgbClr val="1A1B18"/>
                </a:solidFill>
                <a:latin typeface="Open Sans Bold"/>
                <a:ea typeface="Open Sans Bold"/>
                <a:cs typeface="Open Sans Bold"/>
                <a:sym typeface="Open Sans Bold"/>
              </a:rPr>
              <a:t>connections between entities</a:t>
            </a:r>
            <a:r>
              <a:rPr lang="en-US" sz="1800">
                <a:solidFill>
                  <a:srgbClr val="1A1B18"/>
                </a:solidFill>
                <a:latin typeface="Open Sans"/>
                <a:ea typeface="Open Sans"/>
                <a:cs typeface="Open Sans"/>
                <a:sym typeface="Open Sans"/>
              </a:rPr>
              <a:t> (character-to-game, enemy-to-boss):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Link Validation: Ensured that only valid and relevant entity relationships were established.</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Structural Consistency: Normalized relationship formats to maintain uniformity across different entity types.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Duplicate Relationship Removal: Identified and removed redundant connections between the same entities.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Missing Link Handling: Flagged or excluded relationships where one or both entities lacked sufficient identifying information.</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Semantic Alignment: Used keyword-based matching to align entities across datasets when exact matches were unavailable, improving relationship accuracy.</a:t>
            </a:r>
          </a:p>
          <a:p>
            <a:pPr algn="l">
              <a:lnSpc>
                <a:spcPts val="2538"/>
              </a:lnSpc>
            </a:pPr>
          </a:p>
        </p:txBody>
      </p:sp>
      <p:sp>
        <p:nvSpPr>
          <p:cNvPr name="TextBox 10" id="10"/>
          <p:cNvSpPr txBox="true"/>
          <p:nvPr/>
        </p:nvSpPr>
        <p:spPr>
          <a:xfrm rot="0">
            <a:off x="9313792" y="1322955"/>
            <a:ext cx="6926266" cy="1285494"/>
          </a:xfrm>
          <a:prstGeom prst="rect">
            <a:avLst/>
          </a:prstGeom>
        </p:spPr>
        <p:txBody>
          <a:bodyPr anchor="t" rtlCol="false" tIns="0" lIns="0" bIns="0" rIns="0">
            <a:spAutoFit/>
          </a:bodyPr>
          <a:lstStyle/>
          <a:p>
            <a:pPr algn="l">
              <a:lnSpc>
                <a:spcPts val="4607"/>
              </a:lnSpc>
            </a:pPr>
            <a:r>
              <a:rPr lang="en-US" sz="6399">
                <a:solidFill>
                  <a:srgbClr val="1A1B18"/>
                </a:solidFill>
                <a:latin typeface="Computer Says No"/>
                <a:ea typeface="Computer Says No"/>
                <a:cs typeface="Computer Says No"/>
                <a:sym typeface="Computer Says No"/>
              </a:rPr>
              <a:t>DATA CLEANING</a:t>
            </a:r>
          </a:p>
          <a:p>
            <a:pPr algn="l">
              <a:lnSpc>
                <a:spcPts val="4607"/>
              </a:lnSpc>
            </a:pPr>
            <a:r>
              <a:rPr lang="en-US" sz="6399">
                <a:solidFill>
                  <a:srgbClr val="1A1B18"/>
                </a:solidFill>
                <a:latin typeface="Computer Says No"/>
                <a:ea typeface="Computer Says No"/>
                <a:cs typeface="Computer Says No"/>
                <a:sym typeface="Computer Says No"/>
              </a:rPr>
              <a:t>RELATIONSHIPS</a:t>
            </a:r>
          </a:p>
        </p:txBody>
      </p:sp>
      <p:sp>
        <p:nvSpPr>
          <p:cNvPr name="Freeform 11" id="11"/>
          <p:cNvSpPr/>
          <p:nvPr/>
        </p:nvSpPr>
        <p:spPr>
          <a:xfrm flipH="false" flipV="false" rot="0">
            <a:off x="11793086" y="7642232"/>
            <a:ext cx="1055271" cy="1616068"/>
          </a:xfrm>
          <a:custGeom>
            <a:avLst/>
            <a:gdLst/>
            <a:ahLst/>
            <a:cxnLst/>
            <a:rect r="r" b="b" t="t" l="l"/>
            <a:pathLst>
              <a:path h="1616068" w="1055271">
                <a:moveTo>
                  <a:pt x="0" y="0"/>
                </a:moveTo>
                <a:lnTo>
                  <a:pt x="1055272" y="0"/>
                </a:lnTo>
                <a:lnTo>
                  <a:pt x="1055272" y="1616068"/>
                </a:lnTo>
                <a:lnTo>
                  <a:pt x="0" y="1616068"/>
                </a:lnTo>
                <a:lnTo>
                  <a:pt x="0" y="0"/>
                </a:lnTo>
                <a:close/>
              </a:path>
            </a:pathLst>
          </a:custGeom>
          <a:blipFill>
            <a:blip r:embed="rId3"/>
            <a:stretch>
              <a:fillRect l="-1470584" t="-589426" r="-2049536" b="-1459565"/>
            </a:stretch>
          </a:blipFill>
        </p:spPr>
      </p:sp>
      <p:sp>
        <p:nvSpPr>
          <p:cNvPr name="Freeform 12" id="12"/>
          <p:cNvSpPr/>
          <p:nvPr/>
        </p:nvSpPr>
        <p:spPr>
          <a:xfrm flipH="false" flipV="false" rot="0">
            <a:off x="6434688" y="7965069"/>
            <a:ext cx="1055271" cy="1203696"/>
          </a:xfrm>
          <a:custGeom>
            <a:avLst/>
            <a:gdLst/>
            <a:ahLst/>
            <a:cxnLst/>
            <a:rect r="r" b="b" t="t" l="l"/>
            <a:pathLst>
              <a:path h="1203696" w="1055271">
                <a:moveTo>
                  <a:pt x="0" y="0"/>
                </a:moveTo>
                <a:lnTo>
                  <a:pt x="1055271" y="0"/>
                </a:lnTo>
                <a:lnTo>
                  <a:pt x="1055271" y="1203695"/>
                </a:lnTo>
                <a:lnTo>
                  <a:pt x="0" y="1203695"/>
                </a:lnTo>
                <a:lnTo>
                  <a:pt x="0" y="0"/>
                </a:lnTo>
                <a:close/>
              </a:path>
            </a:pathLst>
          </a:custGeom>
          <a:blipFill>
            <a:blip r:embed="rId3"/>
            <a:stretch>
              <a:fillRect l="-2791379" t="-338254" r="-728742" b="-2446958"/>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4" id="4"/>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TextBox 5" id="5"/>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621">
                <a:solidFill>
                  <a:srgbClr val="FFFFFF"/>
                </a:solidFill>
                <a:latin typeface="Computer Says No"/>
                <a:ea typeface="Computer Says No"/>
                <a:cs typeface="Computer Says No"/>
                <a:sym typeface="Computer Says No"/>
              </a:rPr>
              <a:t>V</a:t>
            </a:r>
          </a:p>
        </p:txBody>
      </p:sp>
      <p:sp>
        <p:nvSpPr>
          <p:cNvPr name="TextBox 6" id="6"/>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TextBox 7" id="7"/>
          <p:cNvSpPr txBox="true"/>
          <p:nvPr/>
        </p:nvSpPr>
        <p:spPr>
          <a:xfrm rot="0">
            <a:off x="838644" y="1322955"/>
            <a:ext cx="6190575" cy="704469"/>
          </a:xfrm>
          <a:prstGeom prst="rect">
            <a:avLst/>
          </a:prstGeom>
        </p:spPr>
        <p:txBody>
          <a:bodyPr anchor="t" rtlCol="false" tIns="0" lIns="0" bIns="0" rIns="0">
            <a:spAutoFit/>
          </a:bodyPr>
          <a:lstStyle/>
          <a:p>
            <a:pPr algn="l">
              <a:lnSpc>
                <a:spcPts val="4607"/>
              </a:lnSpc>
            </a:pPr>
            <a:r>
              <a:rPr lang="en-US" sz="6399">
                <a:solidFill>
                  <a:srgbClr val="1A1B18"/>
                </a:solidFill>
                <a:latin typeface="Computer Says No"/>
                <a:ea typeface="Computer Says No"/>
                <a:cs typeface="Computer Says No"/>
                <a:sym typeface="Computer Says No"/>
              </a:rPr>
              <a:t>DATA QUALITY ASSESSMENT</a:t>
            </a:r>
          </a:p>
        </p:txBody>
      </p:sp>
      <p:sp>
        <p:nvSpPr>
          <p:cNvPr name="TextBox 8" id="8"/>
          <p:cNvSpPr txBox="true"/>
          <p:nvPr/>
        </p:nvSpPr>
        <p:spPr>
          <a:xfrm rot="0">
            <a:off x="838644" y="1903345"/>
            <a:ext cx="11166403" cy="609219"/>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Ensuring high data quality was a critical step, we focused on:</a:t>
            </a:r>
          </a:p>
          <a:p>
            <a:pPr algn="l">
              <a:lnSpc>
                <a:spcPts val="2538"/>
              </a:lnSpc>
            </a:pPr>
          </a:p>
        </p:txBody>
      </p:sp>
      <p:sp>
        <p:nvSpPr>
          <p:cNvPr name="TextBox 9" id="9"/>
          <p:cNvSpPr txBox="true"/>
          <p:nvPr/>
        </p:nvSpPr>
        <p:spPr>
          <a:xfrm rot="0">
            <a:off x="838644" y="2307967"/>
            <a:ext cx="3297743" cy="830580"/>
          </a:xfrm>
          <a:prstGeom prst="rect">
            <a:avLst/>
          </a:prstGeom>
        </p:spPr>
        <p:txBody>
          <a:bodyPr anchor="t" rtlCol="false" tIns="0" lIns="0" bIns="0" rIns="0">
            <a:spAutoFit/>
          </a:bodyPr>
          <a:lstStyle/>
          <a:p>
            <a:pPr algn="l">
              <a:lnSpc>
                <a:spcPts val="6719"/>
              </a:lnSpc>
            </a:pPr>
            <a:r>
              <a:rPr lang="en-US" sz="4800">
                <a:solidFill>
                  <a:srgbClr val="1A1B18"/>
                </a:solidFill>
                <a:latin typeface="Computer Says No"/>
                <a:ea typeface="Computer Says No"/>
                <a:cs typeface="Computer Says No"/>
                <a:sym typeface="Computer Says No"/>
              </a:rPr>
              <a:t>1.COMPLETENESS</a:t>
            </a:r>
          </a:p>
        </p:txBody>
      </p:sp>
      <p:sp>
        <p:nvSpPr>
          <p:cNvPr name="TextBox 10" id="10"/>
          <p:cNvSpPr txBox="true"/>
          <p:nvPr/>
        </p:nvSpPr>
        <p:spPr>
          <a:xfrm rot="0">
            <a:off x="5002280" y="2307967"/>
            <a:ext cx="3297743" cy="830580"/>
          </a:xfrm>
          <a:prstGeom prst="rect">
            <a:avLst/>
          </a:prstGeom>
        </p:spPr>
        <p:txBody>
          <a:bodyPr anchor="t" rtlCol="false" tIns="0" lIns="0" bIns="0" rIns="0">
            <a:spAutoFit/>
          </a:bodyPr>
          <a:lstStyle/>
          <a:p>
            <a:pPr algn="l">
              <a:lnSpc>
                <a:spcPts val="6719"/>
              </a:lnSpc>
            </a:pPr>
            <a:r>
              <a:rPr lang="en-US" sz="4800">
                <a:solidFill>
                  <a:srgbClr val="1A1B18"/>
                </a:solidFill>
                <a:latin typeface="Computer Says No"/>
                <a:ea typeface="Computer Says No"/>
                <a:cs typeface="Computer Says No"/>
                <a:sym typeface="Computer Says No"/>
              </a:rPr>
              <a:t>2.REDUNDANCY</a:t>
            </a:r>
          </a:p>
        </p:txBody>
      </p:sp>
      <p:sp>
        <p:nvSpPr>
          <p:cNvPr name="TextBox 11" id="11"/>
          <p:cNvSpPr txBox="true"/>
          <p:nvPr/>
        </p:nvSpPr>
        <p:spPr>
          <a:xfrm rot="0">
            <a:off x="9167923" y="2307967"/>
            <a:ext cx="3297743" cy="830580"/>
          </a:xfrm>
          <a:prstGeom prst="rect">
            <a:avLst/>
          </a:prstGeom>
        </p:spPr>
        <p:txBody>
          <a:bodyPr anchor="t" rtlCol="false" tIns="0" lIns="0" bIns="0" rIns="0">
            <a:spAutoFit/>
          </a:bodyPr>
          <a:lstStyle/>
          <a:p>
            <a:pPr algn="l">
              <a:lnSpc>
                <a:spcPts val="6719"/>
              </a:lnSpc>
            </a:pPr>
            <a:r>
              <a:rPr lang="en-US" sz="4800">
                <a:solidFill>
                  <a:srgbClr val="1A1B18"/>
                </a:solidFill>
                <a:latin typeface="Computer Says No"/>
                <a:ea typeface="Computer Says No"/>
                <a:cs typeface="Computer Says No"/>
                <a:sym typeface="Computer Says No"/>
              </a:rPr>
              <a:t>3.CONSISTENCY</a:t>
            </a:r>
          </a:p>
        </p:txBody>
      </p:sp>
      <p:sp>
        <p:nvSpPr>
          <p:cNvPr name="TextBox 12" id="12"/>
          <p:cNvSpPr txBox="true"/>
          <p:nvPr/>
        </p:nvSpPr>
        <p:spPr>
          <a:xfrm rot="0">
            <a:off x="13333566" y="2641342"/>
            <a:ext cx="4087580" cy="494538"/>
          </a:xfrm>
          <a:prstGeom prst="rect">
            <a:avLst/>
          </a:prstGeom>
        </p:spPr>
        <p:txBody>
          <a:bodyPr anchor="t" rtlCol="false" tIns="0" lIns="0" bIns="0" rIns="0">
            <a:spAutoFit/>
          </a:bodyPr>
          <a:lstStyle/>
          <a:p>
            <a:pPr algn="l">
              <a:lnSpc>
                <a:spcPts val="3216"/>
              </a:lnSpc>
            </a:pPr>
            <a:r>
              <a:rPr lang="en-US" sz="4800" spc="-81">
                <a:solidFill>
                  <a:srgbClr val="1A1B18"/>
                </a:solidFill>
                <a:latin typeface="Computer Says No"/>
                <a:ea typeface="Computer Says No"/>
                <a:cs typeface="Computer Says No"/>
                <a:sym typeface="Computer Says No"/>
              </a:rPr>
              <a:t>4.ACCURACY &amp; CURRENCY</a:t>
            </a:r>
          </a:p>
        </p:txBody>
      </p:sp>
      <p:sp>
        <p:nvSpPr>
          <p:cNvPr name="TextBox 13" id="13"/>
          <p:cNvSpPr txBox="true"/>
          <p:nvPr/>
        </p:nvSpPr>
        <p:spPr>
          <a:xfrm rot="0">
            <a:off x="838644" y="3355082"/>
            <a:ext cx="3785768" cy="5324094"/>
          </a:xfrm>
          <a:prstGeom prst="rect">
            <a:avLst/>
          </a:prstGeom>
        </p:spPr>
        <p:txBody>
          <a:bodyPr anchor="t" rtlCol="false" tIns="0" lIns="0" bIns="0" rIns="0">
            <a:spAutoFit/>
          </a:bodyPr>
          <a:lstStyle/>
          <a:p>
            <a:pPr algn="l" marL="388620" indent="-194310" lvl="1">
              <a:lnSpc>
                <a:spcPts val="2538"/>
              </a:lnSpc>
              <a:buFont typeface="Arial"/>
              <a:buChar char="•"/>
            </a:pPr>
            <a:r>
              <a:rPr lang="en-US" sz="1800">
                <a:solidFill>
                  <a:srgbClr val="1A1B18"/>
                </a:solidFill>
                <a:latin typeface="Open Sans"/>
                <a:ea typeface="Open Sans"/>
                <a:cs typeface="Open Sans"/>
                <a:sym typeface="Open Sans"/>
              </a:rPr>
              <a:t>Ov</a:t>
            </a:r>
            <a:r>
              <a:rPr lang="en-US" sz="1800">
                <a:solidFill>
                  <a:srgbClr val="1A1B18"/>
                </a:solidFill>
                <a:latin typeface="Open Sans"/>
                <a:ea typeface="Open Sans"/>
                <a:cs typeface="Open Sans"/>
                <a:sym typeface="Open Sans"/>
              </a:rPr>
              <a:t>erall completeness is high at the table level (lowest: Bosses at 82%).</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Column-level analysis shows:</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Species: 94% complete for characters, only 27% for bosses (due to missing info on Mario Wiki).</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Year and Console: 100% complete.</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After integration:</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Scraped data: 88%.</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API data: 80%.</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A</a:t>
            </a:r>
            <a:r>
              <a:rPr lang="en-US" sz="1800">
                <a:solidFill>
                  <a:srgbClr val="1A1B18"/>
                </a:solidFill>
                <a:latin typeface="Open Sans"/>
                <a:ea typeface="Open Sans"/>
                <a:cs typeface="Open Sans"/>
                <a:sym typeface="Open Sans"/>
              </a:rPr>
              <a:t>lso assessed for sales and species across integrated datasets.</a:t>
            </a:r>
          </a:p>
          <a:p>
            <a:pPr algn="l">
              <a:lnSpc>
                <a:spcPts val="2538"/>
              </a:lnSpc>
            </a:pPr>
          </a:p>
        </p:txBody>
      </p:sp>
      <p:sp>
        <p:nvSpPr>
          <p:cNvPr name="TextBox 14" id="14"/>
          <p:cNvSpPr txBox="true"/>
          <p:nvPr/>
        </p:nvSpPr>
        <p:spPr>
          <a:xfrm rot="0">
            <a:off x="5000030" y="3355082"/>
            <a:ext cx="3785768" cy="5009769"/>
          </a:xfrm>
          <a:prstGeom prst="rect">
            <a:avLst/>
          </a:prstGeom>
        </p:spPr>
        <p:txBody>
          <a:bodyPr anchor="t" rtlCol="false" tIns="0" lIns="0" bIns="0" rIns="0">
            <a:spAutoFit/>
          </a:bodyPr>
          <a:lstStyle/>
          <a:p>
            <a:pPr algn="l" marL="388620" indent="-194310" lvl="1">
              <a:lnSpc>
                <a:spcPts val="2538"/>
              </a:lnSpc>
              <a:buFont typeface="Arial"/>
              <a:buChar char="•"/>
            </a:pPr>
            <a:r>
              <a:rPr lang="en-US" sz="1800">
                <a:solidFill>
                  <a:srgbClr val="1A1B18"/>
                </a:solidFill>
                <a:latin typeface="Open Sans"/>
                <a:ea typeface="Open Sans"/>
                <a:cs typeface="Open Sans"/>
                <a:sym typeface="Open Sans"/>
              </a:rPr>
              <a:t>URL</a:t>
            </a:r>
            <a:r>
              <a:rPr lang="en-US" sz="1800">
                <a:solidFill>
                  <a:srgbClr val="1A1B18"/>
                </a:solidFill>
                <a:latin typeface="Open Sans"/>
                <a:ea typeface="Open Sans"/>
                <a:cs typeface="Open Sans"/>
                <a:sym typeface="Open Sans"/>
              </a:rPr>
              <a:t> tracking and unique IDs were used to prevent duplication during scraping and integration.</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Duplicates were detected using key fields (e.g., name, title) and removed before loading into Neo4j.</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Redundant rows found:</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Characters: 176</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Enemies: 42</a:t>
            </a:r>
          </a:p>
          <a:p>
            <a:pPr algn="l" marL="777240" indent="-259080" lvl="2">
              <a:lnSpc>
                <a:spcPts val="2538"/>
              </a:lnSpc>
              <a:buFont typeface="Arial"/>
              <a:buChar char="⚬"/>
            </a:pPr>
            <a:r>
              <a:rPr lang="en-US" sz="1800">
                <a:solidFill>
                  <a:srgbClr val="1A1B18"/>
                </a:solidFill>
                <a:latin typeface="Open Sans"/>
                <a:ea typeface="Open Sans"/>
                <a:cs typeface="Open Sans"/>
                <a:sym typeface="Open Sans"/>
              </a:rPr>
              <a:t>Bosses: 10</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Final merged data (scraped + API): 0 duplicates after integration.</a:t>
            </a:r>
          </a:p>
          <a:p>
            <a:pPr algn="l">
              <a:lnSpc>
                <a:spcPts val="2538"/>
              </a:lnSpc>
            </a:pPr>
          </a:p>
        </p:txBody>
      </p:sp>
      <p:sp>
        <p:nvSpPr>
          <p:cNvPr name="TextBox 15" id="15"/>
          <p:cNvSpPr txBox="true"/>
          <p:nvPr/>
        </p:nvSpPr>
        <p:spPr>
          <a:xfrm rot="0">
            <a:off x="9166798" y="3355082"/>
            <a:ext cx="3785768" cy="4381119"/>
          </a:xfrm>
          <a:prstGeom prst="rect">
            <a:avLst/>
          </a:prstGeom>
        </p:spPr>
        <p:txBody>
          <a:bodyPr anchor="t" rtlCol="false" tIns="0" lIns="0" bIns="0" rIns="0">
            <a:spAutoFit/>
          </a:bodyPr>
          <a:lstStyle/>
          <a:p>
            <a:pPr algn="l" marL="388620" indent="-194310" lvl="1">
              <a:lnSpc>
                <a:spcPts val="2538"/>
              </a:lnSpc>
              <a:buFont typeface="Arial"/>
              <a:buChar char="•"/>
            </a:pPr>
            <a:r>
              <a:rPr lang="en-US" sz="1800">
                <a:solidFill>
                  <a:srgbClr val="1A1B18"/>
                </a:solidFill>
                <a:latin typeface="Open Sans"/>
                <a:ea typeface="Open Sans"/>
                <a:cs typeface="Open Sans"/>
                <a:sym typeface="Open Sans"/>
              </a:rPr>
              <a:t>N</a:t>
            </a:r>
            <a:r>
              <a:rPr lang="en-US" sz="1800">
                <a:solidFill>
                  <a:srgbClr val="1A1B18"/>
                </a:solidFill>
                <a:latin typeface="Open Sans"/>
                <a:ea typeface="Open Sans"/>
                <a:cs typeface="Open Sans"/>
                <a:sym typeface="Open Sans"/>
              </a:rPr>
              <a:t>ormalization (lowercasing, punctuation removal, trimming) for consistent naming.</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S</a:t>
            </a:r>
            <a:r>
              <a:rPr lang="en-US" sz="1800">
                <a:solidFill>
                  <a:srgbClr val="1A1B18"/>
                </a:solidFill>
                <a:latin typeface="Open Sans"/>
                <a:ea typeface="Open Sans"/>
                <a:cs typeface="Open Sans"/>
                <a:sym typeface="Open Sans"/>
              </a:rPr>
              <a:t>tandardization of console names using a mapping dictionary.</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Character names aligned before merging with API data.</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Console column in games_df had 73 unique names → Reduced to 27 after</a:t>
            </a:r>
          </a:p>
          <a:p>
            <a:pPr algn="l">
              <a:lnSpc>
                <a:spcPts val="2538"/>
              </a:lnSpc>
            </a:pPr>
            <a:r>
              <a:rPr lang="en-US" sz="1800">
                <a:solidFill>
                  <a:srgbClr val="1A1B18"/>
                </a:solidFill>
                <a:latin typeface="Open Sans"/>
                <a:ea typeface="Open Sans"/>
                <a:cs typeface="Open Sans"/>
                <a:sym typeface="Open Sans"/>
              </a:rPr>
              <a:t>       </a:t>
            </a:r>
            <a:r>
              <a:rPr lang="en-US" sz="1800">
                <a:solidFill>
                  <a:srgbClr val="1A1B18"/>
                </a:solidFill>
                <a:latin typeface="Open Sans"/>
                <a:ea typeface="Open Sans"/>
                <a:cs typeface="Open Sans"/>
                <a:sym typeface="Open Sans"/>
              </a:rPr>
              <a:t>integration</a:t>
            </a:r>
          </a:p>
          <a:p>
            <a:pPr algn="l">
              <a:lnSpc>
                <a:spcPts val="2538"/>
              </a:lnSpc>
            </a:pPr>
            <a:r>
              <a:rPr lang="en-US" sz="1800">
                <a:solidFill>
                  <a:srgbClr val="1A1B18"/>
                </a:solidFill>
                <a:latin typeface="Open Sans"/>
                <a:ea typeface="Open Sans"/>
                <a:cs typeface="Open Sans"/>
                <a:sym typeface="Open Sans"/>
              </a:rPr>
              <a:t>       (63% reduction).</a:t>
            </a:r>
          </a:p>
          <a:p>
            <a:pPr algn="l">
              <a:lnSpc>
                <a:spcPts val="2538"/>
              </a:lnSpc>
            </a:pPr>
          </a:p>
        </p:txBody>
      </p:sp>
      <p:sp>
        <p:nvSpPr>
          <p:cNvPr name="TextBox 16" id="16"/>
          <p:cNvSpPr txBox="true"/>
          <p:nvPr/>
        </p:nvSpPr>
        <p:spPr>
          <a:xfrm rot="0">
            <a:off x="13334692" y="3355082"/>
            <a:ext cx="3785768" cy="5009769"/>
          </a:xfrm>
          <a:prstGeom prst="rect">
            <a:avLst/>
          </a:prstGeom>
        </p:spPr>
        <p:txBody>
          <a:bodyPr anchor="t" rtlCol="false" tIns="0" lIns="0" bIns="0" rIns="0">
            <a:spAutoFit/>
          </a:bodyPr>
          <a:lstStyle/>
          <a:p>
            <a:pPr algn="l" marL="388620" indent="-194310" lvl="1">
              <a:lnSpc>
                <a:spcPts val="2538"/>
              </a:lnSpc>
              <a:buFont typeface="Arial"/>
              <a:buChar char="•"/>
            </a:pPr>
            <a:r>
              <a:rPr lang="en-US" sz="1800">
                <a:solidFill>
                  <a:srgbClr val="1A1B18"/>
                </a:solidFill>
                <a:latin typeface="Open Sans"/>
                <a:ea typeface="Open Sans"/>
                <a:cs typeface="Open Sans"/>
                <a:sym typeface="Open Sans"/>
              </a:rPr>
              <a:t>R</a:t>
            </a:r>
            <a:r>
              <a:rPr lang="en-US" sz="1800">
                <a:solidFill>
                  <a:srgbClr val="1A1B18"/>
                </a:solidFill>
                <a:latin typeface="Open Sans"/>
                <a:ea typeface="Open Sans"/>
                <a:cs typeface="Open Sans"/>
                <a:sym typeface="Open Sans"/>
              </a:rPr>
              <a:t>elease years and sales were verified by cross-checking multiple sources.</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Acquisition </a:t>
            </a:r>
            <a:r>
              <a:rPr lang="en-US" sz="1800">
                <a:solidFill>
                  <a:srgbClr val="1A1B18"/>
                </a:solidFill>
                <a:latin typeface="Open Sans"/>
                <a:ea typeface="Open Sans"/>
                <a:cs typeface="Open Sans"/>
                <a:sym typeface="Open Sans"/>
              </a:rPr>
              <a:t>scripts are up-to-date, but source data (Mario Wiki &amp; Giant Bomb API) may change.</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Temporal accuracy is strong, enabling reliable time-based analysis.</a:t>
            </a:r>
          </a:p>
          <a:p>
            <a:pPr algn="l" marL="388620" indent="-194310" lvl="1">
              <a:lnSpc>
                <a:spcPts val="2538"/>
              </a:lnSpc>
              <a:buFont typeface="Arial"/>
              <a:buChar char="•"/>
            </a:pPr>
            <a:r>
              <a:rPr lang="en-US" sz="1800">
                <a:solidFill>
                  <a:srgbClr val="1A1B18"/>
                </a:solidFill>
                <a:latin typeface="Open Sans"/>
                <a:ea typeface="Open Sans"/>
                <a:cs typeface="Open Sans"/>
                <a:sym typeface="Open Sans"/>
              </a:rPr>
              <a:t>Currency is supported by the distribution of release years, highlighting key periods like the Wii &amp; DS era, and the more recent Switch era.</a:t>
            </a:r>
          </a:p>
          <a:p>
            <a:pPr algn="l">
              <a:lnSpc>
                <a:spcPts val="2538"/>
              </a:lnSpc>
            </a:pPr>
          </a:p>
        </p:txBody>
      </p:sp>
      <p:sp>
        <p:nvSpPr>
          <p:cNvPr name="Freeform 17" id="17"/>
          <p:cNvSpPr/>
          <p:nvPr/>
        </p:nvSpPr>
        <p:spPr>
          <a:xfrm flipH="false" flipV="false" rot="0">
            <a:off x="11793086" y="7642232"/>
            <a:ext cx="1055271" cy="1616068"/>
          </a:xfrm>
          <a:custGeom>
            <a:avLst/>
            <a:gdLst/>
            <a:ahLst/>
            <a:cxnLst/>
            <a:rect r="r" b="b" t="t" l="l"/>
            <a:pathLst>
              <a:path h="1616068" w="1055271">
                <a:moveTo>
                  <a:pt x="0" y="0"/>
                </a:moveTo>
                <a:lnTo>
                  <a:pt x="1055272" y="0"/>
                </a:lnTo>
                <a:lnTo>
                  <a:pt x="1055272" y="1616068"/>
                </a:lnTo>
                <a:lnTo>
                  <a:pt x="0" y="1616068"/>
                </a:lnTo>
                <a:lnTo>
                  <a:pt x="0" y="0"/>
                </a:lnTo>
                <a:close/>
              </a:path>
            </a:pathLst>
          </a:custGeom>
          <a:blipFill>
            <a:blip r:embed="rId3"/>
            <a:stretch>
              <a:fillRect l="-329246" t="0" r="-3190874" b="-2048992"/>
            </a:stretch>
          </a:blipFill>
        </p:spPr>
      </p:sp>
      <p:sp>
        <p:nvSpPr>
          <p:cNvPr name="Freeform 18" id="18"/>
          <p:cNvSpPr/>
          <p:nvPr/>
        </p:nvSpPr>
        <p:spPr>
          <a:xfrm flipH="false" flipV="false" rot="0">
            <a:off x="12281461" y="7033537"/>
            <a:ext cx="566897" cy="608695"/>
          </a:xfrm>
          <a:custGeom>
            <a:avLst/>
            <a:gdLst/>
            <a:ahLst/>
            <a:cxnLst/>
            <a:rect r="r" b="b" t="t" l="l"/>
            <a:pathLst>
              <a:path h="608695" w="566897">
                <a:moveTo>
                  <a:pt x="0" y="0"/>
                </a:moveTo>
                <a:lnTo>
                  <a:pt x="566897" y="0"/>
                </a:lnTo>
                <a:lnTo>
                  <a:pt x="566897" y="608695"/>
                </a:lnTo>
                <a:lnTo>
                  <a:pt x="0" y="608695"/>
                </a:lnTo>
                <a:lnTo>
                  <a:pt x="0" y="0"/>
                </a:lnTo>
                <a:close/>
              </a:path>
            </a:pathLst>
          </a:custGeom>
          <a:blipFill>
            <a:blip r:embed="rId4"/>
            <a:stretch>
              <a:fillRect l="-904106" t="-588824" r="-801091" b="-675716"/>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TextBox 4" id="4"/>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280">
                <a:solidFill>
                  <a:srgbClr val="FFFFFF"/>
                </a:solidFill>
                <a:latin typeface="Computer Says No"/>
                <a:ea typeface="Computer Says No"/>
                <a:cs typeface="Computer Says No"/>
                <a:sym typeface="Computer Says No"/>
              </a:rPr>
              <a:t>VI</a:t>
            </a:r>
          </a:p>
        </p:txBody>
      </p:sp>
      <p:sp>
        <p:nvSpPr>
          <p:cNvPr name="TextBox 5" id="5"/>
          <p:cNvSpPr txBox="true"/>
          <p:nvPr/>
        </p:nvSpPr>
        <p:spPr>
          <a:xfrm rot="0">
            <a:off x="838644" y="1247775"/>
            <a:ext cx="3662418" cy="1401445"/>
          </a:xfrm>
          <a:prstGeom prst="rect">
            <a:avLst/>
          </a:prstGeom>
        </p:spPr>
        <p:txBody>
          <a:bodyPr anchor="t" rtlCol="false" tIns="0" lIns="0" bIns="0" rIns="0">
            <a:spAutoFit/>
          </a:bodyPr>
          <a:lstStyle/>
          <a:p>
            <a:pPr algn="l">
              <a:lnSpc>
                <a:spcPts val="5119"/>
              </a:lnSpc>
            </a:pPr>
            <a:r>
              <a:rPr lang="en-US" sz="6399">
                <a:solidFill>
                  <a:srgbClr val="1A1B18"/>
                </a:solidFill>
                <a:latin typeface="Computer Says No"/>
                <a:ea typeface="Computer Says No"/>
                <a:cs typeface="Computer Says No"/>
                <a:sym typeface="Computer Says No"/>
              </a:rPr>
              <a:t>SCHEMA TRANSFORMATION</a:t>
            </a:r>
          </a:p>
        </p:txBody>
      </p:sp>
      <p:sp>
        <p:nvSpPr>
          <p:cNvPr name="TextBox 6" id="6"/>
          <p:cNvSpPr txBox="true"/>
          <p:nvPr/>
        </p:nvSpPr>
        <p:spPr>
          <a:xfrm rot="0">
            <a:off x="10923006" y="1247775"/>
            <a:ext cx="4166559" cy="1401445"/>
          </a:xfrm>
          <a:prstGeom prst="rect">
            <a:avLst/>
          </a:prstGeom>
        </p:spPr>
        <p:txBody>
          <a:bodyPr anchor="t" rtlCol="false" tIns="0" lIns="0" bIns="0" rIns="0">
            <a:spAutoFit/>
          </a:bodyPr>
          <a:lstStyle/>
          <a:p>
            <a:pPr algn="l">
              <a:lnSpc>
                <a:spcPts val="5119"/>
              </a:lnSpc>
            </a:pPr>
            <a:r>
              <a:rPr lang="en-US" sz="6399">
                <a:solidFill>
                  <a:srgbClr val="1A1B18"/>
                </a:solidFill>
                <a:latin typeface="Computer Says No"/>
                <a:ea typeface="Computer Says No"/>
                <a:cs typeface="Computer Says No"/>
                <a:sym typeface="Computer Says No"/>
              </a:rPr>
              <a:t>CORRISPONDENCES INVESTIGATION</a:t>
            </a:r>
          </a:p>
        </p:txBody>
      </p:sp>
      <p:sp>
        <p:nvSpPr>
          <p:cNvPr name="TextBox 7" id="7"/>
          <p:cNvSpPr txBox="true"/>
          <p:nvPr/>
        </p:nvSpPr>
        <p:spPr>
          <a:xfrm rot="0">
            <a:off x="6123259" y="1247775"/>
            <a:ext cx="3020741" cy="1401445"/>
          </a:xfrm>
          <a:prstGeom prst="rect">
            <a:avLst/>
          </a:prstGeom>
        </p:spPr>
        <p:txBody>
          <a:bodyPr anchor="t" rtlCol="false" tIns="0" lIns="0" bIns="0" rIns="0">
            <a:spAutoFit/>
          </a:bodyPr>
          <a:lstStyle/>
          <a:p>
            <a:pPr algn="l">
              <a:lnSpc>
                <a:spcPts val="5119"/>
              </a:lnSpc>
            </a:pPr>
            <a:r>
              <a:rPr lang="en-US" sz="6399">
                <a:solidFill>
                  <a:srgbClr val="1A1B18"/>
                </a:solidFill>
                <a:latin typeface="Computer Says No"/>
                <a:ea typeface="Computer Says No"/>
                <a:cs typeface="Computer Says No"/>
                <a:sym typeface="Computer Says No"/>
              </a:rPr>
              <a:t>SCHEMA INTEGRATION</a:t>
            </a:r>
          </a:p>
        </p:txBody>
      </p:sp>
      <p:sp>
        <p:nvSpPr>
          <p:cNvPr name="TextBox 8" id="8"/>
          <p:cNvSpPr txBox="true"/>
          <p:nvPr/>
        </p:nvSpPr>
        <p:spPr>
          <a:xfrm rot="0">
            <a:off x="838644" y="2620645"/>
            <a:ext cx="3785768" cy="406679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To</a:t>
            </a:r>
            <a:r>
              <a:rPr lang="en-US" sz="1800">
                <a:solidFill>
                  <a:srgbClr val="1A1B18"/>
                </a:solidFill>
                <a:latin typeface="Open Sans"/>
                <a:ea typeface="Open Sans"/>
                <a:cs typeface="Open Sans"/>
                <a:sym typeface="Open Sans"/>
              </a:rPr>
              <a:t> prepare the data for integration into the graph database, all datasets—characters, enemies, bosses, and games—were transformed into a uniform tabular structure. This involved renaming columns to shared identifiers (e.g., using "Figure" for all entity types), normalizing console names, and merging sales and species data. The result was a single, clean dataset that could be easily mapped to the graph schema.</a:t>
            </a:r>
          </a:p>
        </p:txBody>
      </p:sp>
      <p:sp>
        <p:nvSpPr>
          <p:cNvPr name="TextBox 9" id="9"/>
          <p:cNvSpPr txBox="true"/>
          <p:nvPr/>
        </p:nvSpPr>
        <p:spPr>
          <a:xfrm rot="0">
            <a:off x="6123259" y="2620645"/>
            <a:ext cx="3785768" cy="4381119"/>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Once th</a:t>
            </a:r>
            <a:r>
              <a:rPr lang="en-US" sz="1800">
                <a:solidFill>
                  <a:srgbClr val="1A1B18"/>
                </a:solidFill>
                <a:latin typeface="Open Sans"/>
                <a:ea typeface="Open Sans"/>
                <a:cs typeface="Open Sans"/>
                <a:sym typeface="Open Sans"/>
              </a:rPr>
              <a:t>e data was cleaned and aligned, it was mapped to the Neo4j graph schema. Nodes were created for characters and games, and relationships were formed based on roles (e.g., CHARACTER_IN, ENEMY_WITH). A dual-schema approach was used: one for character-game appearances and another for inter-character relationships. This ensured clarity and referential integrity while preserving the richness of the Mario universe.</a:t>
            </a:r>
          </a:p>
        </p:txBody>
      </p:sp>
      <p:sp>
        <p:nvSpPr>
          <p:cNvPr name="TextBox 10" id="10"/>
          <p:cNvSpPr txBox="true"/>
          <p:nvPr/>
        </p:nvSpPr>
        <p:spPr>
          <a:xfrm rot="0">
            <a:off x="10923006" y="2620645"/>
            <a:ext cx="3785768" cy="3752469"/>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B</a:t>
            </a:r>
            <a:r>
              <a:rPr lang="en-US" sz="1800">
                <a:solidFill>
                  <a:srgbClr val="1A1B18"/>
                </a:solidFill>
                <a:latin typeface="Open Sans"/>
                <a:ea typeface="Open Sans"/>
                <a:cs typeface="Open Sans"/>
                <a:sym typeface="Open Sans"/>
              </a:rPr>
              <a:t>efore merging datasets from different sources, we conducted a detailed investigation to identify matching entities across them. This required standardizing names by lowercasing, removing special characters, and applying manual mappings where necessary. This step was crucial to ensure that characters and games from the API aligned correctly with those from the scraped and Kaggle data.</a:t>
            </a:r>
          </a:p>
        </p:txBody>
      </p:sp>
      <p:sp>
        <p:nvSpPr>
          <p:cNvPr name="Freeform 11" id="11"/>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Freeform 12" id="12"/>
          <p:cNvSpPr/>
          <p:nvPr/>
        </p:nvSpPr>
        <p:spPr>
          <a:xfrm flipH="false" flipV="false" rot="0">
            <a:off x="9448829" y="7617891"/>
            <a:ext cx="1223397" cy="1640409"/>
          </a:xfrm>
          <a:custGeom>
            <a:avLst/>
            <a:gdLst/>
            <a:ahLst/>
            <a:cxnLst/>
            <a:rect r="r" b="b" t="t" l="l"/>
            <a:pathLst>
              <a:path h="1640409" w="1223397">
                <a:moveTo>
                  <a:pt x="0" y="0"/>
                </a:moveTo>
                <a:lnTo>
                  <a:pt x="1223397" y="0"/>
                </a:lnTo>
                <a:lnTo>
                  <a:pt x="1223397" y="1640409"/>
                </a:lnTo>
                <a:lnTo>
                  <a:pt x="0" y="1640409"/>
                </a:lnTo>
                <a:lnTo>
                  <a:pt x="0" y="0"/>
                </a:lnTo>
                <a:close/>
              </a:path>
            </a:pathLst>
          </a:custGeom>
          <a:blipFill>
            <a:blip r:embed="rId3"/>
            <a:stretch>
              <a:fillRect l="-849052" t="-633840" r="-3464029" b="-2258180"/>
            </a:stretch>
          </a:blipFill>
        </p:spPr>
      </p:sp>
      <p:sp>
        <p:nvSpPr>
          <p:cNvPr name="Freeform 13" id="13"/>
          <p:cNvSpPr/>
          <p:nvPr/>
        </p:nvSpPr>
        <p:spPr>
          <a:xfrm flipH="false" flipV="false" rot="0">
            <a:off x="10538324" y="7512675"/>
            <a:ext cx="1379865" cy="1656090"/>
          </a:xfrm>
          <a:custGeom>
            <a:avLst/>
            <a:gdLst/>
            <a:ahLst/>
            <a:cxnLst/>
            <a:rect r="r" b="b" t="t" l="l"/>
            <a:pathLst>
              <a:path h="1656090" w="1379865">
                <a:moveTo>
                  <a:pt x="0" y="0"/>
                </a:moveTo>
                <a:lnTo>
                  <a:pt x="1379865" y="0"/>
                </a:lnTo>
                <a:lnTo>
                  <a:pt x="1379865" y="1656089"/>
                </a:lnTo>
                <a:lnTo>
                  <a:pt x="0" y="1656089"/>
                </a:lnTo>
                <a:lnTo>
                  <a:pt x="0" y="0"/>
                </a:lnTo>
                <a:close/>
              </a:path>
            </a:pathLst>
          </a:custGeom>
          <a:blipFill>
            <a:blip r:embed="rId3"/>
            <a:stretch>
              <a:fillRect l="-1052745" t="-287636" r="-3249584" b="-2946955"/>
            </a:stretch>
          </a:blipFill>
        </p:spPr>
      </p:sp>
      <p:sp>
        <p:nvSpPr>
          <p:cNvPr name="Freeform 14" id="14"/>
          <p:cNvSpPr/>
          <p:nvPr/>
        </p:nvSpPr>
        <p:spPr>
          <a:xfrm flipH="false" flipV="false" rot="0">
            <a:off x="1028700" y="7280565"/>
            <a:ext cx="1117210" cy="2088287"/>
          </a:xfrm>
          <a:custGeom>
            <a:avLst/>
            <a:gdLst/>
            <a:ahLst/>
            <a:cxnLst/>
            <a:rect r="r" b="b" t="t" l="l"/>
            <a:pathLst>
              <a:path h="2088287" w="1117210">
                <a:moveTo>
                  <a:pt x="0" y="0"/>
                </a:moveTo>
                <a:lnTo>
                  <a:pt x="1117210" y="0"/>
                </a:lnTo>
                <a:lnTo>
                  <a:pt x="1117210" y="2088286"/>
                </a:lnTo>
                <a:lnTo>
                  <a:pt x="0" y="2088286"/>
                </a:lnTo>
                <a:lnTo>
                  <a:pt x="0" y="0"/>
                </a:lnTo>
                <a:close/>
              </a:path>
            </a:pathLst>
          </a:custGeom>
          <a:blipFill>
            <a:blip r:embed="rId4"/>
            <a:stretch>
              <a:fillRect l="-713010" t="-446494" r="-1195703" b="-325712"/>
            </a:stretch>
          </a:blipFill>
        </p:spPr>
      </p:sp>
      <p:sp>
        <p:nvSpPr>
          <p:cNvPr name="Freeform 15" id="15"/>
          <p:cNvSpPr/>
          <p:nvPr/>
        </p:nvSpPr>
        <p:spPr>
          <a:xfrm flipH="true" flipV="false" rot="0">
            <a:off x="4946035" y="7280565"/>
            <a:ext cx="1177224" cy="1157531"/>
          </a:xfrm>
          <a:custGeom>
            <a:avLst/>
            <a:gdLst/>
            <a:ahLst/>
            <a:cxnLst/>
            <a:rect r="r" b="b" t="t" l="l"/>
            <a:pathLst>
              <a:path h="1157531" w="1177224">
                <a:moveTo>
                  <a:pt x="1177224" y="0"/>
                </a:moveTo>
                <a:lnTo>
                  <a:pt x="0" y="0"/>
                </a:lnTo>
                <a:lnTo>
                  <a:pt x="0" y="1157531"/>
                </a:lnTo>
                <a:lnTo>
                  <a:pt x="1177224" y="1157531"/>
                </a:lnTo>
                <a:lnTo>
                  <a:pt x="1177224" y="0"/>
                </a:lnTo>
                <a:close/>
              </a:path>
            </a:pathLst>
          </a:custGeom>
          <a:blipFill>
            <a:blip r:embed="rId5"/>
            <a:stretch>
              <a:fillRect l="-1409502" t="-1278389" r="-928091" b="-157583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CF0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54425" y="1037501"/>
            <a:ext cx="904875" cy="904875"/>
            <a:chOff x="0" y="0"/>
            <a:chExt cx="904875" cy="904875"/>
          </a:xfrm>
        </p:grpSpPr>
        <p:sp>
          <p:nvSpPr>
            <p:cNvPr name="Freeform 3" id="3"/>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4" id="4"/>
          <p:cNvSpPr/>
          <p:nvPr/>
        </p:nvSpPr>
        <p:spPr>
          <a:xfrm flipH="false" flipV="false" rot="0">
            <a:off x="0" y="9168764"/>
            <a:ext cx="18288000" cy="1277153"/>
          </a:xfrm>
          <a:custGeom>
            <a:avLst/>
            <a:gdLst/>
            <a:ahLst/>
            <a:cxnLst/>
            <a:rect r="r" b="b" t="t" l="l"/>
            <a:pathLst>
              <a:path h="1277153" w="18288000">
                <a:moveTo>
                  <a:pt x="0" y="0"/>
                </a:moveTo>
                <a:lnTo>
                  <a:pt x="18288000" y="0"/>
                </a:lnTo>
                <a:lnTo>
                  <a:pt x="18288000" y="1277154"/>
                </a:lnTo>
                <a:lnTo>
                  <a:pt x="0" y="1277154"/>
                </a:lnTo>
                <a:lnTo>
                  <a:pt x="0" y="0"/>
                </a:lnTo>
                <a:close/>
              </a:path>
            </a:pathLst>
          </a:custGeom>
          <a:blipFill>
            <a:blip r:embed="rId2"/>
            <a:stretch>
              <a:fillRect l="0" t="-577659" r="0" b="-71123"/>
            </a:stretch>
          </a:blipFill>
        </p:spPr>
      </p:sp>
      <p:sp>
        <p:nvSpPr>
          <p:cNvPr name="TextBox 5" id="5"/>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369">
                <a:solidFill>
                  <a:srgbClr val="FFFFFF"/>
                </a:solidFill>
                <a:latin typeface="Computer Says No"/>
                <a:ea typeface="Computer Says No"/>
                <a:cs typeface="Computer Says No"/>
                <a:sym typeface="Computer Says No"/>
              </a:rPr>
              <a:t>VII</a:t>
            </a:r>
          </a:p>
        </p:txBody>
      </p:sp>
      <p:sp>
        <p:nvSpPr>
          <p:cNvPr name="TextBox 6" id="6"/>
          <p:cNvSpPr txBox="true"/>
          <p:nvPr/>
        </p:nvSpPr>
        <p:spPr>
          <a:xfrm rot="0">
            <a:off x="14498426" y="1230222"/>
            <a:ext cx="76105" cy="550545"/>
          </a:xfrm>
          <a:prstGeom prst="rect">
            <a:avLst/>
          </a:prstGeom>
        </p:spPr>
        <p:txBody>
          <a:bodyPr anchor="t" rtlCol="false" tIns="0" lIns="0" bIns="0" rIns="0">
            <a:spAutoFit/>
          </a:bodyPr>
          <a:lstStyle/>
          <a:p>
            <a:pPr algn="l">
              <a:lnSpc>
                <a:spcPts val="4500"/>
              </a:lnSpc>
            </a:pPr>
            <a:r>
              <a:rPr lang="en-US" sz="1800">
                <a:solidFill>
                  <a:srgbClr val="1A1B18"/>
                </a:solidFill>
                <a:latin typeface="Overpass"/>
                <a:ea typeface="Overpass"/>
                <a:cs typeface="Overpass"/>
                <a:sym typeface="Overpass"/>
              </a:rPr>
              <a:t> </a:t>
            </a:r>
          </a:p>
        </p:txBody>
      </p:sp>
      <p:sp>
        <p:nvSpPr>
          <p:cNvPr name="TextBox 7" id="7"/>
          <p:cNvSpPr txBox="true"/>
          <p:nvPr/>
        </p:nvSpPr>
        <p:spPr>
          <a:xfrm rot="0">
            <a:off x="838644" y="1322955"/>
            <a:ext cx="5170043" cy="704469"/>
          </a:xfrm>
          <a:prstGeom prst="rect">
            <a:avLst/>
          </a:prstGeom>
        </p:spPr>
        <p:txBody>
          <a:bodyPr anchor="t" rtlCol="false" tIns="0" lIns="0" bIns="0" rIns="0">
            <a:spAutoFit/>
          </a:bodyPr>
          <a:lstStyle/>
          <a:p>
            <a:pPr algn="l">
              <a:lnSpc>
                <a:spcPts val="4607"/>
              </a:lnSpc>
            </a:pPr>
            <a:r>
              <a:rPr lang="en-US" sz="6399">
                <a:solidFill>
                  <a:srgbClr val="1A1B18"/>
                </a:solidFill>
                <a:latin typeface="Computer Says No"/>
                <a:ea typeface="Computer Says No"/>
                <a:cs typeface="Computer Says No"/>
                <a:sym typeface="Computer Says No"/>
              </a:rPr>
              <a:t>NODES STRUCTURE</a:t>
            </a:r>
          </a:p>
        </p:txBody>
      </p:sp>
      <p:sp>
        <p:nvSpPr>
          <p:cNvPr name="TextBox 8" id="8"/>
          <p:cNvSpPr txBox="true"/>
          <p:nvPr/>
        </p:nvSpPr>
        <p:spPr>
          <a:xfrm rot="0">
            <a:off x="838644" y="2023233"/>
            <a:ext cx="6931397" cy="595274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The DB contains</a:t>
            </a:r>
            <a:r>
              <a:rPr lang="en-US" sz="1800">
                <a:solidFill>
                  <a:srgbClr val="1A1B18"/>
                </a:solidFill>
                <a:latin typeface="Open Sans"/>
                <a:ea typeface="Open Sans"/>
                <a:cs typeface="Open Sans"/>
                <a:sym typeface="Open Sans"/>
              </a:rPr>
              <a:t> two primary types of nodes, each with spe</a:t>
            </a:r>
            <a:r>
              <a:rPr lang="en-US" sz="1800">
                <a:solidFill>
                  <a:srgbClr val="1A1B18"/>
                </a:solidFill>
                <a:latin typeface="Open Sans"/>
                <a:ea typeface="Open Sans"/>
                <a:cs typeface="Open Sans"/>
                <a:sym typeface="Open Sans"/>
              </a:rPr>
              <a:t>c</a:t>
            </a:r>
            <a:r>
              <a:rPr lang="en-US" sz="1800">
                <a:solidFill>
                  <a:srgbClr val="1A1B18"/>
                </a:solidFill>
                <a:latin typeface="Open Sans"/>
                <a:ea typeface="Open Sans"/>
                <a:cs typeface="Open Sans"/>
                <a:sym typeface="Open Sans"/>
              </a:rPr>
              <a:t>ifi</a:t>
            </a:r>
            <a:r>
              <a:rPr lang="en-US" sz="1800">
                <a:solidFill>
                  <a:srgbClr val="1A1B18"/>
                </a:solidFill>
                <a:latin typeface="Open Sans"/>
                <a:ea typeface="Open Sans"/>
                <a:cs typeface="Open Sans"/>
                <a:sym typeface="Open Sans"/>
              </a:rPr>
              <a:t>c</a:t>
            </a:r>
            <a:r>
              <a:rPr lang="en-US" sz="1800">
                <a:solidFill>
                  <a:srgbClr val="1A1B18"/>
                </a:solidFill>
                <a:latin typeface="Open Sans"/>
                <a:ea typeface="Open Sans"/>
                <a:cs typeface="Open Sans"/>
                <a:sym typeface="Open Sans"/>
              </a:rPr>
              <a:t> pr</a:t>
            </a:r>
            <a:r>
              <a:rPr lang="en-US" sz="1800">
                <a:solidFill>
                  <a:srgbClr val="1A1B18"/>
                </a:solidFill>
                <a:latin typeface="Open Sans"/>
                <a:ea typeface="Open Sans"/>
                <a:cs typeface="Open Sans"/>
                <a:sym typeface="Open Sans"/>
              </a:rPr>
              <a:t>o</a:t>
            </a:r>
            <a:r>
              <a:rPr lang="en-US" sz="1800">
                <a:solidFill>
                  <a:srgbClr val="1A1B18"/>
                </a:solidFill>
                <a:latin typeface="Open Sans"/>
                <a:ea typeface="Open Sans"/>
                <a:cs typeface="Open Sans"/>
                <a:sym typeface="Open Sans"/>
              </a:rPr>
              <a:t>per</a:t>
            </a:r>
            <a:r>
              <a:rPr lang="en-US" sz="1800">
                <a:solidFill>
                  <a:srgbClr val="1A1B18"/>
                </a:solidFill>
                <a:latin typeface="Open Sans"/>
                <a:ea typeface="Open Sans"/>
                <a:cs typeface="Open Sans"/>
                <a:sym typeface="Open Sans"/>
              </a:rPr>
              <a:t>t</a:t>
            </a:r>
            <a:r>
              <a:rPr lang="en-US" sz="1800">
                <a:solidFill>
                  <a:srgbClr val="1A1B18"/>
                </a:solidFill>
                <a:latin typeface="Open Sans"/>
                <a:ea typeface="Open Sans"/>
                <a:cs typeface="Open Sans"/>
                <a:sym typeface="Open Sans"/>
              </a:rPr>
              <a:t>i</a:t>
            </a:r>
            <a:r>
              <a:rPr lang="en-US" sz="1800">
                <a:solidFill>
                  <a:srgbClr val="1A1B18"/>
                </a:solidFill>
                <a:latin typeface="Open Sans"/>
                <a:ea typeface="Open Sans"/>
                <a:cs typeface="Open Sans"/>
                <a:sym typeface="Open Sans"/>
              </a:rPr>
              <a:t>e</a:t>
            </a:r>
            <a:r>
              <a:rPr lang="en-US" sz="1800">
                <a:solidFill>
                  <a:srgbClr val="1A1B18"/>
                </a:solidFill>
                <a:latin typeface="Open Sans"/>
                <a:ea typeface="Open Sans"/>
                <a:cs typeface="Open Sans"/>
                <a:sym typeface="Open Sans"/>
              </a:rPr>
              <a:t>s and </a:t>
            </a:r>
            <a:r>
              <a:rPr lang="en-US" sz="1800">
                <a:solidFill>
                  <a:srgbClr val="1A1B18"/>
                </a:solidFill>
                <a:latin typeface="Open Sans"/>
                <a:ea typeface="Open Sans"/>
                <a:cs typeface="Open Sans"/>
                <a:sym typeface="Open Sans"/>
              </a:rPr>
              <a:t>cons</a:t>
            </a:r>
            <a:r>
              <a:rPr lang="en-US" sz="1800">
                <a:solidFill>
                  <a:srgbClr val="1A1B18"/>
                </a:solidFill>
                <a:latin typeface="Open Sans"/>
                <a:ea typeface="Open Sans"/>
                <a:cs typeface="Open Sans"/>
                <a:sym typeface="Open Sans"/>
              </a:rPr>
              <a:t>traints:</a:t>
            </a:r>
          </a:p>
          <a:p>
            <a:pPr algn="l">
              <a:lnSpc>
                <a:spcPts val="2538"/>
              </a:lnSpc>
            </a:pPr>
            <a:r>
              <a:rPr lang="en-US" b="true" sz="1800">
                <a:solidFill>
                  <a:srgbClr val="1A1B18"/>
                </a:solidFill>
                <a:latin typeface="Open Sans Bold"/>
                <a:ea typeface="Open Sans Bold"/>
                <a:cs typeface="Open Sans Bold"/>
                <a:sym typeface="Open Sans Bold"/>
              </a:rPr>
              <a:t>1. Character Nodes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Represent all characters in the Mario universe, including:</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Main characters (e.g., Mario, Luigi)</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Enemies (e.g., Goomba, Koopa Troopa)</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Bosses (e.g., Bowser, King Boo)</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Prop</a:t>
            </a:r>
            <a:r>
              <a:rPr lang="en-US" sz="1800">
                <a:solidFill>
                  <a:srgbClr val="1A1B18"/>
                </a:solidFill>
                <a:latin typeface="Open Sans"/>
                <a:ea typeface="Open Sans"/>
                <a:cs typeface="Open Sans"/>
                <a:sym typeface="Open Sans"/>
              </a:rPr>
              <a:t>erties:</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name: Character’s name (e.g., "Mario")</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species: Biological or fictional classification (e.g., "Human", "Koopa")</a:t>
            </a:r>
          </a:p>
          <a:p>
            <a:pPr algn="l">
              <a:lnSpc>
                <a:spcPts val="2538"/>
              </a:lnSpc>
            </a:pPr>
            <a:r>
              <a:rPr lang="en-US" b="true" sz="1800">
                <a:solidFill>
                  <a:srgbClr val="1A1B18"/>
                </a:solidFill>
                <a:latin typeface="Open Sans Bold"/>
                <a:ea typeface="Open Sans Bold"/>
                <a:cs typeface="Open Sans Bold"/>
                <a:sym typeface="Open Sans Bold"/>
              </a:rPr>
              <a:t>2. Game Nodes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Represent individual games across various platforms.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Properties:</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name: Game title (e.g., "Super Mario Bros.")</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co</a:t>
            </a:r>
            <a:r>
              <a:rPr lang="en-US" sz="1800">
                <a:solidFill>
                  <a:srgbClr val="1A1B18"/>
                </a:solidFill>
                <a:latin typeface="Open Sans"/>
                <a:ea typeface="Open Sans"/>
                <a:cs typeface="Open Sans"/>
                <a:sym typeface="Open Sans"/>
              </a:rPr>
              <a:t>nsole: Platform or system (e.g., "NES", "Switch")</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year: Release year</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sales: Sales figures (numeric, defaulted to 0 if missing)</a:t>
            </a:r>
          </a:p>
          <a:p>
            <a:pPr algn="l">
              <a:lnSpc>
                <a:spcPts val="2538"/>
              </a:lnSpc>
            </a:pPr>
          </a:p>
        </p:txBody>
      </p:sp>
      <p:sp>
        <p:nvSpPr>
          <p:cNvPr name="TextBox 9" id="9"/>
          <p:cNvSpPr txBox="true"/>
          <p:nvPr/>
        </p:nvSpPr>
        <p:spPr>
          <a:xfrm rot="0">
            <a:off x="9272949" y="1995678"/>
            <a:ext cx="6931397" cy="5324094"/>
          </a:xfrm>
          <a:prstGeom prst="rect">
            <a:avLst/>
          </a:prstGeom>
        </p:spPr>
        <p:txBody>
          <a:bodyPr anchor="t" rtlCol="false" tIns="0" lIns="0" bIns="0" rIns="0">
            <a:spAutoFit/>
          </a:bodyPr>
          <a:lstStyle/>
          <a:p>
            <a:pPr algn="l">
              <a:lnSpc>
                <a:spcPts val="2538"/>
              </a:lnSpc>
            </a:pPr>
            <a:r>
              <a:rPr lang="en-US" sz="1800">
                <a:solidFill>
                  <a:srgbClr val="1A1B18"/>
                </a:solidFill>
                <a:latin typeface="Open Sans"/>
                <a:ea typeface="Open Sans"/>
                <a:cs typeface="Open Sans"/>
                <a:sym typeface="Open Sans"/>
              </a:rPr>
              <a:t>The DB</a:t>
            </a:r>
            <a:r>
              <a:rPr lang="en-US" sz="1800">
                <a:solidFill>
                  <a:srgbClr val="1A1B18"/>
                </a:solidFill>
                <a:latin typeface="Open Sans"/>
                <a:ea typeface="Open Sans"/>
                <a:cs typeface="Open Sans"/>
                <a:sym typeface="Open Sans"/>
              </a:rPr>
              <a:t> uses directed, semantically meaningful relationships to model interactions and appearances:</a:t>
            </a:r>
          </a:p>
          <a:p>
            <a:pPr algn="l">
              <a:lnSpc>
                <a:spcPts val="2538"/>
              </a:lnSpc>
            </a:pPr>
            <a:r>
              <a:rPr lang="en-US" b="true" sz="1800">
                <a:solidFill>
                  <a:srgbClr val="1A1B18"/>
                </a:solidFill>
                <a:latin typeface="Open Sans Bold"/>
                <a:ea typeface="Open Sans Bold"/>
                <a:cs typeface="Open Sans Bold"/>
                <a:sym typeface="Open Sans Bold"/>
              </a:rPr>
              <a:t>1. Appearance-Based Relationships</a:t>
            </a:r>
            <a:r>
              <a:rPr lang="en-US" sz="1800">
                <a:solidFill>
                  <a:srgbClr val="1A1B18"/>
                </a:solidFill>
                <a:latin typeface="Open Sans"/>
                <a:ea typeface="Open Sans"/>
                <a:cs typeface="Open Sans"/>
                <a:sym typeface="Open Sans"/>
              </a:rPr>
              <a:t> based on their role:</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CHARACTER_IN: General appearance</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ENEMY_IN: Appears as an enemy</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BO</a:t>
            </a:r>
            <a:r>
              <a:rPr lang="en-US" sz="1800">
                <a:solidFill>
                  <a:srgbClr val="1A1B18"/>
                </a:solidFill>
                <a:latin typeface="Open Sans"/>
                <a:ea typeface="Open Sans"/>
                <a:cs typeface="Open Sans"/>
                <a:sym typeface="Open Sans"/>
              </a:rPr>
              <a:t>SS_IN: Appears as a boss</a:t>
            </a:r>
          </a:p>
          <a:p>
            <a:pPr algn="l">
              <a:lnSpc>
                <a:spcPts val="2538"/>
              </a:lnSpc>
            </a:pPr>
            <a:r>
              <a:rPr lang="en-US" b="true" sz="1800">
                <a:solidFill>
                  <a:srgbClr val="1A1B18"/>
                </a:solidFill>
                <a:latin typeface="Open Sans Bold"/>
                <a:ea typeface="Open Sans Bold"/>
                <a:cs typeface="Open Sans Bold"/>
                <a:sym typeface="Open Sans Bold"/>
              </a:rPr>
              <a:t>2. Interpersonal Relationships</a:t>
            </a:r>
            <a:r>
              <a:rPr lang="en-US" sz="1800">
                <a:solidFill>
                  <a:srgbClr val="1A1B18"/>
                </a:solidFill>
                <a:latin typeface="Open Sans"/>
                <a:ea typeface="Open Sans"/>
                <a:cs typeface="Open Sans"/>
                <a:sym typeface="Open Sans"/>
              </a:rPr>
              <a:t> from the GiantBomb API: </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FRIEN</a:t>
            </a:r>
            <a:r>
              <a:rPr lang="en-US" sz="1800">
                <a:solidFill>
                  <a:srgbClr val="1A1B18"/>
                </a:solidFill>
                <a:latin typeface="Open Sans"/>
                <a:ea typeface="Open Sans"/>
                <a:cs typeface="Open Sans"/>
                <a:sym typeface="Open Sans"/>
              </a:rPr>
              <a:t>D_WITH: Indicates a friendly relationship</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ENEMY_WITH: Indicates a rivalry relationship</a:t>
            </a:r>
          </a:p>
          <a:p>
            <a:pPr algn="l">
              <a:lnSpc>
                <a:spcPts val="2538"/>
              </a:lnSpc>
            </a:pPr>
          </a:p>
          <a:p>
            <a:pPr algn="l">
              <a:lnSpc>
                <a:spcPts val="2538"/>
              </a:lnSpc>
            </a:pPr>
            <a:r>
              <a:rPr lang="en-US" sz="1800">
                <a:solidFill>
                  <a:srgbClr val="1A1B18"/>
                </a:solidFill>
                <a:latin typeface="Open Sans"/>
                <a:ea typeface="Open Sans"/>
                <a:cs typeface="Open Sans"/>
                <a:sym typeface="Open Sans"/>
              </a:rPr>
              <a:t>Relationship Features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All relationships are:</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Directed (e.g., Mario → FRIEND_WITH → Luigi)</a:t>
            </a:r>
          </a:p>
          <a:p>
            <a:pPr algn="l" marL="777243" indent="-259081" lvl="2">
              <a:lnSpc>
                <a:spcPts val="2538"/>
              </a:lnSpc>
              <a:buFont typeface="Arial"/>
              <a:buChar char="⚬"/>
            </a:pPr>
            <a:r>
              <a:rPr lang="en-US" sz="1800">
                <a:solidFill>
                  <a:srgbClr val="1A1B18"/>
                </a:solidFill>
                <a:latin typeface="Open Sans"/>
                <a:ea typeface="Open Sans"/>
                <a:cs typeface="Open Sans"/>
                <a:sym typeface="Open Sans"/>
              </a:rPr>
              <a:t>Typed (to distinguish role and semantics)</a:t>
            </a:r>
          </a:p>
          <a:p>
            <a:pPr algn="l" marL="388622" indent="-194311" lvl="1">
              <a:lnSpc>
                <a:spcPts val="2538"/>
              </a:lnSpc>
              <a:buFont typeface="Arial"/>
              <a:buChar char="•"/>
            </a:pPr>
            <a:r>
              <a:rPr lang="en-US" sz="1800">
                <a:solidFill>
                  <a:srgbClr val="1A1B18"/>
                </a:solidFill>
                <a:latin typeface="Open Sans"/>
                <a:ea typeface="Open Sans"/>
                <a:cs typeface="Open Sans"/>
                <a:sym typeface="Open Sans"/>
              </a:rPr>
              <a:t>Created dynamically using Cypher and the APOC library, based on the Relation column in the dataset.</a:t>
            </a:r>
          </a:p>
          <a:p>
            <a:pPr algn="l">
              <a:lnSpc>
                <a:spcPts val="2538"/>
              </a:lnSpc>
            </a:pPr>
          </a:p>
        </p:txBody>
      </p:sp>
      <p:sp>
        <p:nvSpPr>
          <p:cNvPr name="TextBox 10" id="10"/>
          <p:cNvSpPr txBox="true"/>
          <p:nvPr/>
        </p:nvSpPr>
        <p:spPr>
          <a:xfrm rot="0">
            <a:off x="9313792" y="1322955"/>
            <a:ext cx="6926266" cy="704469"/>
          </a:xfrm>
          <a:prstGeom prst="rect">
            <a:avLst/>
          </a:prstGeom>
        </p:spPr>
        <p:txBody>
          <a:bodyPr anchor="t" rtlCol="false" tIns="0" lIns="0" bIns="0" rIns="0">
            <a:spAutoFit/>
          </a:bodyPr>
          <a:lstStyle/>
          <a:p>
            <a:pPr algn="l">
              <a:lnSpc>
                <a:spcPts val="4607"/>
              </a:lnSpc>
            </a:pPr>
            <a:r>
              <a:rPr lang="en-US" sz="6399">
                <a:solidFill>
                  <a:srgbClr val="1A1B18"/>
                </a:solidFill>
                <a:latin typeface="Computer Says No"/>
                <a:ea typeface="Computer Says No"/>
                <a:cs typeface="Computer Says No"/>
                <a:sym typeface="Computer Says No"/>
              </a:rPr>
              <a:t>RELATIONSHIPS STRUCTURE</a:t>
            </a:r>
          </a:p>
        </p:txBody>
      </p:sp>
      <p:sp>
        <p:nvSpPr>
          <p:cNvPr name="Freeform 11" id="11"/>
          <p:cNvSpPr/>
          <p:nvPr/>
        </p:nvSpPr>
        <p:spPr>
          <a:xfrm flipH="false" flipV="false" rot="0">
            <a:off x="1164284" y="8170211"/>
            <a:ext cx="933920" cy="998554"/>
          </a:xfrm>
          <a:custGeom>
            <a:avLst/>
            <a:gdLst/>
            <a:ahLst/>
            <a:cxnLst/>
            <a:rect r="r" b="b" t="t" l="l"/>
            <a:pathLst>
              <a:path h="998554" w="933920">
                <a:moveTo>
                  <a:pt x="0" y="0"/>
                </a:moveTo>
                <a:lnTo>
                  <a:pt x="933920" y="0"/>
                </a:lnTo>
                <a:lnTo>
                  <a:pt x="933920" y="998553"/>
                </a:lnTo>
                <a:lnTo>
                  <a:pt x="0" y="998553"/>
                </a:lnTo>
                <a:lnTo>
                  <a:pt x="0" y="0"/>
                </a:lnTo>
                <a:close/>
              </a:path>
            </a:pathLst>
          </a:custGeom>
          <a:blipFill>
            <a:blip r:embed="rId3"/>
            <a:stretch>
              <a:fillRect l="-905166" t="-204178" r="-805764" b="-1070486"/>
            </a:stretch>
          </a:blipFill>
        </p:spPr>
      </p:sp>
      <p:sp>
        <p:nvSpPr>
          <p:cNvPr name="Freeform 12" id="12"/>
          <p:cNvSpPr/>
          <p:nvPr/>
        </p:nvSpPr>
        <p:spPr>
          <a:xfrm flipH="false" flipV="false" rot="0">
            <a:off x="15745337" y="7975977"/>
            <a:ext cx="918018" cy="1192788"/>
          </a:xfrm>
          <a:custGeom>
            <a:avLst/>
            <a:gdLst/>
            <a:ahLst/>
            <a:cxnLst/>
            <a:rect r="r" b="b" t="t" l="l"/>
            <a:pathLst>
              <a:path h="1192788" w="918018">
                <a:moveTo>
                  <a:pt x="0" y="0"/>
                </a:moveTo>
                <a:lnTo>
                  <a:pt x="918017" y="0"/>
                </a:lnTo>
                <a:lnTo>
                  <a:pt x="918017" y="1192787"/>
                </a:lnTo>
                <a:lnTo>
                  <a:pt x="0" y="1192787"/>
                </a:lnTo>
                <a:lnTo>
                  <a:pt x="0" y="0"/>
                </a:lnTo>
                <a:close/>
              </a:path>
            </a:pathLst>
          </a:custGeom>
          <a:blipFill>
            <a:blip r:embed="rId3"/>
            <a:stretch>
              <a:fillRect l="-395986" t="-769241" r="-1346314" b="-281573"/>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28467" y="526588"/>
            <a:ext cx="10018912" cy="10069258"/>
          </a:xfrm>
          <a:custGeom>
            <a:avLst/>
            <a:gdLst/>
            <a:ahLst/>
            <a:cxnLst/>
            <a:rect r="r" b="b" t="t" l="l"/>
            <a:pathLst>
              <a:path h="10069258" w="10018912">
                <a:moveTo>
                  <a:pt x="0" y="0"/>
                </a:moveTo>
                <a:lnTo>
                  <a:pt x="10018912" y="0"/>
                </a:lnTo>
                <a:lnTo>
                  <a:pt x="10018912" y="10069258"/>
                </a:lnTo>
                <a:lnTo>
                  <a:pt x="0" y="10069258"/>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3281479" y="-2575382"/>
            <a:ext cx="24850959" cy="13978664"/>
          </a:xfrm>
          <a:custGeom>
            <a:avLst/>
            <a:gdLst/>
            <a:ahLst/>
            <a:cxnLst/>
            <a:rect r="r" b="b" t="t" l="l"/>
            <a:pathLst>
              <a:path h="13978664" w="24850959">
                <a:moveTo>
                  <a:pt x="0" y="0"/>
                </a:moveTo>
                <a:lnTo>
                  <a:pt x="24850958" y="0"/>
                </a:lnTo>
                <a:lnTo>
                  <a:pt x="24850958" y="13978664"/>
                </a:lnTo>
                <a:lnTo>
                  <a:pt x="0" y="1397866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6354425" y="1037501"/>
            <a:ext cx="904875" cy="904875"/>
            <a:chOff x="0" y="0"/>
            <a:chExt cx="904875" cy="904875"/>
          </a:xfrm>
        </p:grpSpPr>
        <p:sp>
          <p:nvSpPr>
            <p:cNvPr name="Freeform 5" id="5"/>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Freeform 6" id="6"/>
          <p:cNvSpPr/>
          <p:nvPr/>
        </p:nvSpPr>
        <p:spPr>
          <a:xfrm flipH="false" flipV="false" rot="0">
            <a:off x="838644" y="2401586"/>
            <a:ext cx="6084691" cy="5483827"/>
          </a:xfrm>
          <a:custGeom>
            <a:avLst/>
            <a:gdLst/>
            <a:ahLst/>
            <a:cxnLst/>
            <a:rect r="r" b="b" t="t" l="l"/>
            <a:pathLst>
              <a:path h="5483827" w="6084691">
                <a:moveTo>
                  <a:pt x="0" y="0"/>
                </a:moveTo>
                <a:lnTo>
                  <a:pt x="6084691" y="0"/>
                </a:lnTo>
                <a:lnTo>
                  <a:pt x="6084691" y="5483828"/>
                </a:lnTo>
                <a:lnTo>
                  <a:pt x="0" y="5483828"/>
                </a:lnTo>
                <a:lnTo>
                  <a:pt x="0" y="0"/>
                </a:lnTo>
                <a:close/>
              </a:path>
            </a:pathLst>
          </a:custGeom>
          <a:blipFill>
            <a:blip r:embed="rId4"/>
            <a:stretch>
              <a:fillRect l="0" t="0" r="0" b="0"/>
            </a:stretch>
          </a:blipFill>
        </p:spPr>
      </p:sp>
      <p:sp>
        <p:nvSpPr>
          <p:cNvPr name="Freeform 7" id="7"/>
          <p:cNvSpPr/>
          <p:nvPr/>
        </p:nvSpPr>
        <p:spPr>
          <a:xfrm flipH="false" flipV="false" rot="-5400000">
            <a:off x="13845973" y="5459196"/>
            <a:ext cx="1737633" cy="1941675"/>
          </a:xfrm>
          <a:custGeom>
            <a:avLst/>
            <a:gdLst/>
            <a:ahLst/>
            <a:cxnLst/>
            <a:rect r="r" b="b" t="t" l="l"/>
            <a:pathLst>
              <a:path h="1941675" w="1737633">
                <a:moveTo>
                  <a:pt x="0" y="0"/>
                </a:moveTo>
                <a:lnTo>
                  <a:pt x="1737633" y="0"/>
                </a:lnTo>
                <a:lnTo>
                  <a:pt x="1737633" y="1941675"/>
                </a:lnTo>
                <a:lnTo>
                  <a:pt x="0" y="1941675"/>
                </a:lnTo>
                <a:lnTo>
                  <a:pt x="0" y="0"/>
                </a:lnTo>
                <a:close/>
              </a:path>
            </a:pathLst>
          </a:custGeom>
          <a:blipFill>
            <a:blip r:embed="rId5"/>
            <a:stretch>
              <a:fillRect l="-2516173" t="-15691" r="-25298" b="-2033301"/>
            </a:stretch>
          </a:blipFill>
        </p:spPr>
      </p:sp>
      <p:sp>
        <p:nvSpPr>
          <p:cNvPr name="TextBox 8" id="8"/>
          <p:cNvSpPr txBox="true"/>
          <p:nvPr/>
        </p:nvSpPr>
        <p:spPr>
          <a:xfrm rot="0">
            <a:off x="16484346" y="941955"/>
            <a:ext cx="693943" cy="962660"/>
          </a:xfrm>
          <a:prstGeom prst="rect">
            <a:avLst/>
          </a:prstGeom>
        </p:spPr>
        <p:txBody>
          <a:bodyPr anchor="t" rtlCol="false" tIns="0" lIns="0" bIns="0" rIns="0">
            <a:spAutoFit/>
          </a:bodyPr>
          <a:lstStyle/>
          <a:p>
            <a:pPr algn="ctr">
              <a:lnSpc>
                <a:spcPts val="7840"/>
              </a:lnSpc>
            </a:pPr>
            <a:r>
              <a:rPr lang="en-US" sz="5600" spc="-565">
                <a:solidFill>
                  <a:srgbClr val="FFFFFF"/>
                </a:solidFill>
                <a:latin typeface="Computer Says No"/>
                <a:ea typeface="Computer Says No"/>
                <a:cs typeface="Computer Says No"/>
                <a:sym typeface="Computer Says No"/>
              </a:rPr>
              <a:t>VIII</a:t>
            </a:r>
          </a:p>
        </p:txBody>
      </p:sp>
      <p:sp>
        <p:nvSpPr>
          <p:cNvPr name="TextBox 9" id="9"/>
          <p:cNvSpPr txBox="true"/>
          <p:nvPr/>
        </p:nvSpPr>
        <p:spPr>
          <a:xfrm rot="0">
            <a:off x="838644" y="1322955"/>
            <a:ext cx="5170043" cy="704469"/>
          </a:xfrm>
          <a:prstGeom prst="rect">
            <a:avLst/>
          </a:prstGeom>
        </p:spPr>
        <p:txBody>
          <a:bodyPr anchor="t" rtlCol="false" tIns="0" lIns="0" bIns="0" rIns="0">
            <a:spAutoFit/>
          </a:bodyPr>
          <a:lstStyle/>
          <a:p>
            <a:pPr algn="l">
              <a:lnSpc>
                <a:spcPts val="4607"/>
              </a:lnSpc>
            </a:pPr>
            <a:r>
              <a:rPr lang="en-US" sz="6399">
                <a:solidFill>
                  <a:srgbClr val="FFCF02"/>
                </a:solidFill>
                <a:latin typeface="Computer Says No"/>
                <a:ea typeface="Computer Says No"/>
                <a:cs typeface="Computer Says No"/>
                <a:sym typeface="Computer Says No"/>
              </a:rPr>
              <a:t>DB STATISTICS</a:t>
            </a:r>
          </a:p>
        </p:txBody>
      </p:sp>
      <p:sp>
        <p:nvSpPr>
          <p:cNvPr name="TextBox 10" id="10"/>
          <p:cNvSpPr txBox="true"/>
          <p:nvPr/>
        </p:nvSpPr>
        <p:spPr>
          <a:xfrm rot="0">
            <a:off x="6923335" y="2311827"/>
            <a:ext cx="4441331" cy="2987802"/>
          </a:xfrm>
          <a:prstGeom prst="rect">
            <a:avLst/>
          </a:prstGeom>
        </p:spPr>
        <p:txBody>
          <a:bodyPr anchor="t" rtlCol="false" tIns="0" lIns="0" bIns="0" rIns="0">
            <a:spAutoFit/>
          </a:bodyPr>
          <a:lstStyle/>
          <a:p>
            <a:pPr algn="l">
              <a:lnSpc>
                <a:spcPts val="2678"/>
              </a:lnSpc>
            </a:pPr>
            <a:r>
              <a:rPr lang="en-US" sz="1899" b="true">
                <a:solidFill>
                  <a:srgbClr val="FFCF02"/>
                </a:solidFill>
                <a:latin typeface="Open Sans Bold"/>
                <a:ea typeface="Open Sans Bold"/>
                <a:cs typeface="Open Sans Bold"/>
                <a:sym typeface="Open Sans Bold"/>
              </a:rPr>
              <a:t>NODES</a:t>
            </a:r>
          </a:p>
          <a:p>
            <a:pPr algn="l">
              <a:lnSpc>
                <a:spcPts val="2678"/>
              </a:lnSpc>
            </a:pPr>
            <a:r>
              <a:rPr lang="en-US" sz="1899">
                <a:solidFill>
                  <a:srgbClr val="FFCF02"/>
                </a:solidFill>
                <a:latin typeface="Open Sans"/>
                <a:ea typeface="Open Sans"/>
                <a:cs typeface="Open Sans"/>
                <a:sym typeface="Open Sans"/>
              </a:rPr>
              <a:t>The final Neo4j graph database contains a total of 1055 nodes.</a:t>
            </a:r>
          </a:p>
          <a:p>
            <a:pPr algn="l">
              <a:lnSpc>
                <a:spcPts val="2678"/>
              </a:lnSpc>
            </a:pPr>
          </a:p>
          <a:p>
            <a:pPr algn="l">
              <a:lnSpc>
                <a:spcPts val="2678"/>
              </a:lnSpc>
            </a:pPr>
            <a:r>
              <a:rPr lang="en-US" sz="1899">
                <a:solidFill>
                  <a:srgbClr val="FFCF02"/>
                </a:solidFill>
                <a:latin typeface="Open Sans"/>
                <a:ea typeface="Open Sans"/>
                <a:cs typeface="Open Sans"/>
                <a:sym typeface="Open Sans"/>
              </a:rPr>
              <a:t>Divided in:</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CHARACTERS: 664</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GAMES: 391</a:t>
            </a:r>
          </a:p>
          <a:p>
            <a:pPr algn="l">
              <a:lnSpc>
                <a:spcPts val="2678"/>
              </a:lnSpc>
            </a:pPr>
          </a:p>
          <a:p>
            <a:pPr algn="l">
              <a:lnSpc>
                <a:spcPts val="2678"/>
              </a:lnSpc>
            </a:pPr>
          </a:p>
        </p:txBody>
      </p:sp>
      <p:sp>
        <p:nvSpPr>
          <p:cNvPr name="TextBox 11" id="11"/>
          <p:cNvSpPr txBox="true"/>
          <p:nvPr/>
        </p:nvSpPr>
        <p:spPr>
          <a:xfrm rot="0">
            <a:off x="6923335" y="5290104"/>
            <a:ext cx="3660436" cy="2987802"/>
          </a:xfrm>
          <a:prstGeom prst="rect">
            <a:avLst/>
          </a:prstGeom>
        </p:spPr>
        <p:txBody>
          <a:bodyPr anchor="t" rtlCol="false" tIns="0" lIns="0" bIns="0" rIns="0">
            <a:spAutoFit/>
          </a:bodyPr>
          <a:lstStyle/>
          <a:p>
            <a:pPr algn="l">
              <a:lnSpc>
                <a:spcPts val="2678"/>
              </a:lnSpc>
            </a:pPr>
            <a:r>
              <a:rPr lang="en-US" sz="1899" b="true">
                <a:solidFill>
                  <a:srgbClr val="FFCF02"/>
                </a:solidFill>
                <a:latin typeface="Open Sans Bold"/>
                <a:ea typeface="Open Sans Bold"/>
                <a:cs typeface="Open Sans Bold"/>
                <a:sym typeface="Open Sans Bold"/>
              </a:rPr>
              <a:t>R</a:t>
            </a:r>
            <a:r>
              <a:rPr lang="en-US" sz="1899" b="true">
                <a:solidFill>
                  <a:srgbClr val="FFCF02"/>
                </a:solidFill>
                <a:latin typeface="Open Sans Bold"/>
                <a:ea typeface="Open Sans Bold"/>
                <a:cs typeface="Open Sans Bold"/>
                <a:sym typeface="Open Sans Bold"/>
              </a:rPr>
              <a:t>ELATIONSHIPS</a:t>
            </a:r>
          </a:p>
          <a:p>
            <a:pPr algn="l">
              <a:lnSpc>
                <a:spcPts val="2678"/>
              </a:lnSpc>
            </a:pPr>
            <a:r>
              <a:rPr lang="en-US" sz="1899">
                <a:solidFill>
                  <a:srgbClr val="FFCF02"/>
                </a:solidFill>
                <a:latin typeface="Open Sans"/>
                <a:ea typeface="Open Sans"/>
                <a:cs typeface="Open Sans"/>
                <a:sym typeface="Open Sans"/>
              </a:rPr>
              <a:t>Total relationships: 9482</a:t>
            </a:r>
          </a:p>
          <a:p>
            <a:pPr algn="l">
              <a:lnSpc>
                <a:spcPts val="2678"/>
              </a:lnSpc>
            </a:pP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CHARACTER_IN: 3324</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ENEMY_IN</a:t>
            </a:r>
            <a:r>
              <a:rPr lang="en-US" sz="1899">
                <a:solidFill>
                  <a:srgbClr val="FFCF02"/>
                </a:solidFill>
                <a:latin typeface="Open Sans"/>
                <a:ea typeface="Open Sans"/>
                <a:cs typeface="Open Sans"/>
                <a:sym typeface="Open Sans"/>
              </a:rPr>
              <a:t>: 2438</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BOSS_IN: 1196</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FRIEND_WITH: 1456</a:t>
            </a:r>
          </a:p>
          <a:p>
            <a:pPr algn="l" marL="410209" indent="-205105" lvl="1">
              <a:lnSpc>
                <a:spcPts val="2678"/>
              </a:lnSpc>
              <a:buFont typeface="Arial"/>
              <a:buChar char="•"/>
            </a:pPr>
            <a:r>
              <a:rPr lang="en-US" sz="1899">
                <a:solidFill>
                  <a:srgbClr val="FFCF02"/>
                </a:solidFill>
                <a:latin typeface="Open Sans"/>
                <a:ea typeface="Open Sans"/>
                <a:cs typeface="Open Sans"/>
                <a:sym typeface="Open Sans"/>
              </a:rPr>
              <a:t>ENEMY_WITH: 1068</a:t>
            </a:r>
          </a:p>
          <a:p>
            <a:pPr algn="l">
              <a:lnSpc>
                <a:spcPts val="267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81479" y="-2575382"/>
            <a:ext cx="24850959" cy="13978664"/>
          </a:xfrm>
          <a:custGeom>
            <a:avLst/>
            <a:gdLst/>
            <a:ahLst/>
            <a:cxnLst/>
            <a:rect r="r" b="b" t="t" l="l"/>
            <a:pathLst>
              <a:path h="13978664" w="24850959">
                <a:moveTo>
                  <a:pt x="0" y="0"/>
                </a:moveTo>
                <a:lnTo>
                  <a:pt x="24850958" y="0"/>
                </a:lnTo>
                <a:lnTo>
                  <a:pt x="24850958" y="13978664"/>
                </a:lnTo>
                <a:lnTo>
                  <a:pt x="0" y="13978664"/>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6354425" y="1037501"/>
            <a:ext cx="904875" cy="904875"/>
            <a:chOff x="0" y="0"/>
            <a:chExt cx="904875" cy="904875"/>
          </a:xfrm>
        </p:grpSpPr>
        <p:sp>
          <p:nvSpPr>
            <p:cNvPr name="Freeform 4" id="4"/>
            <p:cNvSpPr/>
            <p:nvPr/>
          </p:nvSpPr>
          <p:spPr>
            <a:xfrm flipH="false" flipV="false" rot="0">
              <a:off x="0" y="0"/>
              <a:ext cx="904875" cy="904875"/>
            </a:xfrm>
            <a:custGeom>
              <a:avLst/>
              <a:gdLst/>
              <a:ahLst/>
              <a:cxnLst/>
              <a:rect r="r" b="b" t="t" l="l"/>
              <a:pathLst>
                <a:path h="904875" w="904875">
                  <a:moveTo>
                    <a:pt x="452374" y="0"/>
                  </a:moveTo>
                  <a:cubicBezTo>
                    <a:pt x="202565" y="0"/>
                    <a:pt x="0" y="202565"/>
                    <a:pt x="0" y="452374"/>
                  </a:cubicBezTo>
                  <a:cubicBezTo>
                    <a:pt x="0" y="702183"/>
                    <a:pt x="202565" y="904875"/>
                    <a:pt x="452374" y="904875"/>
                  </a:cubicBezTo>
                  <a:cubicBezTo>
                    <a:pt x="702183" y="904875"/>
                    <a:pt x="904875" y="702310"/>
                    <a:pt x="904875" y="452374"/>
                  </a:cubicBezTo>
                  <a:cubicBezTo>
                    <a:pt x="904875" y="202438"/>
                    <a:pt x="702310" y="0"/>
                    <a:pt x="452374" y="0"/>
                  </a:cubicBezTo>
                </a:path>
              </a:pathLst>
            </a:custGeom>
            <a:solidFill>
              <a:srgbClr val="FC0003"/>
            </a:solidFill>
          </p:spPr>
        </p:sp>
      </p:grpSp>
      <p:sp>
        <p:nvSpPr>
          <p:cNvPr name="TextBox 5" id="5"/>
          <p:cNvSpPr txBox="true"/>
          <p:nvPr/>
        </p:nvSpPr>
        <p:spPr>
          <a:xfrm rot="0">
            <a:off x="16459891" y="941955"/>
            <a:ext cx="693943" cy="962660"/>
          </a:xfrm>
          <a:prstGeom prst="rect">
            <a:avLst/>
          </a:prstGeom>
        </p:spPr>
        <p:txBody>
          <a:bodyPr anchor="t" rtlCol="false" tIns="0" lIns="0" bIns="0" rIns="0">
            <a:spAutoFit/>
          </a:bodyPr>
          <a:lstStyle/>
          <a:p>
            <a:pPr algn="ctr">
              <a:lnSpc>
                <a:spcPts val="7840"/>
              </a:lnSpc>
            </a:pPr>
            <a:r>
              <a:rPr lang="en-US" sz="5600" spc="-268">
                <a:solidFill>
                  <a:srgbClr val="FFFFFF"/>
                </a:solidFill>
                <a:latin typeface="Computer Says No"/>
                <a:ea typeface="Computer Says No"/>
                <a:cs typeface="Computer Says No"/>
                <a:sym typeface="Computer Says No"/>
              </a:rPr>
              <a:t>IX</a:t>
            </a:r>
          </a:p>
        </p:txBody>
      </p:sp>
      <p:sp>
        <p:nvSpPr>
          <p:cNvPr name="TextBox 6" id="6"/>
          <p:cNvSpPr txBox="true"/>
          <p:nvPr/>
        </p:nvSpPr>
        <p:spPr>
          <a:xfrm rot="0">
            <a:off x="838644" y="1322955"/>
            <a:ext cx="5170043" cy="704469"/>
          </a:xfrm>
          <a:prstGeom prst="rect">
            <a:avLst/>
          </a:prstGeom>
        </p:spPr>
        <p:txBody>
          <a:bodyPr anchor="t" rtlCol="false" tIns="0" lIns="0" bIns="0" rIns="0">
            <a:spAutoFit/>
          </a:bodyPr>
          <a:lstStyle/>
          <a:p>
            <a:pPr algn="l">
              <a:lnSpc>
                <a:spcPts val="4607"/>
              </a:lnSpc>
            </a:pPr>
            <a:r>
              <a:rPr lang="en-US" sz="6399">
                <a:solidFill>
                  <a:srgbClr val="FFCF02"/>
                </a:solidFill>
                <a:latin typeface="Computer Says No"/>
                <a:ea typeface="Computer Says No"/>
                <a:cs typeface="Computer Says No"/>
                <a:sym typeface="Computer Says No"/>
              </a:rPr>
              <a:t>DB STATISTICS</a:t>
            </a:r>
          </a:p>
        </p:txBody>
      </p:sp>
      <p:sp>
        <p:nvSpPr>
          <p:cNvPr name="Freeform 7" id="7"/>
          <p:cNvSpPr/>
          <p:nvPr/>
        </p:nvSpPr>
        <p:spPr>
          <a:xfrm flipH="false" flipV="false" rot="0">
            <a:off x="13381530" y="5938153"/>
            <a:ext cx="1251420" cy="1941675"/>
          </a:xfrm>
          <a:custGeom>
            <a:avLst/>
            <a:gdLst/>
            <a:ahLst/>
            <a:cxnLst/>
            <a:rect r="r" b="b" t="t" l="l"/>
            <a:pathLst>
              <a:path h="1941675" w="1251420">
                <a:moveTo>
                  <a:pt x="0" y="0"/>
                </a:moveTo>
                <a:lnTo>
                  <a:pt x="1251420" y="0"/>
                </a:lnTo>
                <a:lnTo>
                  <a:pt x="1251420" y="1941675"/>
                </a:lnTo>
                <a:lnTo>
                  <a:pt x="0" y="1941675"/>
                </a:lnTo>
                <a:lnTo>
                  <a:pt x="0" y="0"/>
                </a:lnTo>
                <a:close/>
              </a:path>
            </a:pathLst>
          </a:custGeom>
          <a:blipFill>
            <a:blip r:embed="rId3"/>
            <a:stretch>
              <a:fillRect l="-159041" t="0" r="-3408720" b="-2048992"/>
            </a:stretch>
          </a:blipFill>
        </p:spPr>
      </p:sp>
      <p:sp>
        <p:nvSpPr>
          <p:cNvPr name="Freeform 8" id="8"/>
          <p:cNvSpPr/>
          <p:nvPr/>
        </p:nvSpPr>
        <p:spPr>
          <a:xfrm flipH="false" flipV="false" rot="0">
            <a:off x="2644324" y="3361706"/>
            <a:ext cx="8729026" cy="2904476"/>
          </a:xfrm>
          <a:custGeom>
            <a:avLst/>
            <a:gdLst/>
            <a:ahLst/>
            <a:cxnLst/>
            <a:rect r="r" b="b" t="t" l="l"/>
            <a:pathLst>
              <a:path h="2904476" w="8729026">
                <a:moveTo>
                  <a:pt x="0" y="0"/>
                </a:moveTo>
                <a:lnTo>
                  <a:pt x="8729026" y="0"/>
                </a:lnTo>
                <a:lnTo>
                  <a:pt x="8729026" y="2904477"/>
                </a:lnTo>
                <a:lnTo>
                  <a:pt x="0" y="2904477"/>
                </a:lnTo>
                <a:lnTo>
                  <a:pt x="0" y="0"/>
                </a:lnTo>
                <a:close/>
              </a:path>
            </a:pathLst>
          </a:custGeom>
          <a:blipFill>
            <a:blip r:embed="rId4"/>
            <a:stretch>
              <a:fillRect l="-15235" t="-22405" r="-14232" b="-16697"/>
            </a:stretch>
          </a:blipFill>
        </p:spPr>
      </p:sp>
      <p:sp>
        <p:nvSpPr>
          <p:cNvPr name="TextBox 9" id="9"/>
          <p:cNvSpPr txBox="true"/>
          <p:nvPr/>
        </p:nvSpPr>
        <p:spPr>
          <a:xfrm rot="0">
            <a:off x="2580473" y="2676863"/>
            <a:ext cx="7483604" cy="353568"/>
          </a:xfrm>
          <a:prstGeom prst="rect">
            <a:avLst/>
          </a:prstGeom>
        </p:spPr>
        <p:txBody>
          <a:bodyPr anchor="t" rtlCol="false" tIns="0" lIns="0" bIns="0" rIns="0">
            <a:spAutoFit/>
          </a:bodyPr>
          <a:lstStyle/>
          <a:p>
            <a:pPr algn="l">
              <a:lnSpc>
                <a:spcPts val="2960"/>
              </a:lnSpc>
            </a:pPr>
            <a:r>
              <a:rPr lang="en-US" sz="2099">
                <a:solidFill>
                  <a:srgbClr val="FFCF02"/>
                </a:solidFill>
                <a:latin typeface="Open Sans"/>
                <a:ea typeface="Open Sans"/>
                <a:cs typeface="Open Sans"/>
                <a:sym typeface="Open Sans"/>
              </a:rPr>
              <a:t>Top 10 Characters by Number of Game Appearances</a:t>
            </a:r>
          </a:p>
        </p:txBody>
      </p:sp>
      <p:sp>
        <p:nvSpPr>
          <p:cNvPr name="TextBox 10" id="10"/>
          <p:cNvSpPr txBox="true"/>
          <p:nvPr/>
        </p:nvSpPr>
        <p:spPr>
          <a:xfrm rot="-5400000">
            <a:off x="-2304490" y="4710302"/>
            <a:ext cx="6164376" cy="294894"/>
          </a:xfrm>
          <a:prstGeom prst="rect">
            <a:avLst/>
          </a:prstGeom>
        </p:spPr>
        <p:txBody>
          <a:bodyPr anchor="t" rtlCol="false" tIns="0" lIns="0" bIns="0" rIns="0">
            <a:spAutoFit/>
          </a:bodyPr>
          <a:lstStyle/>
          <a:p>
            <a:pPr algn="ctr">
              <a:lnSpc>
                <a:spcPts val="2538"/>
              </a:lnSpc>
            </a:pPr>
            <a:r>
              <a:rPr lang="en-US" sz="1800">
                <a:solidFill>
                  <a:srgbClr val="FFCF02"/>
                </a:solidFill>
                <a:latin typeface="Open Sans"/>
                <a:ea typeface="Open Sans"/>
                <a:cs typeface="Open Sans"/>
                <a:sym typeface="Open Sans"/>
              </a:rPr>
              <a:t>Character</a:t>
            </a:r>
          </a:p>
        </p:txBody>
      </p:sp>
      <p:sp>
        <p:nvSpPr>
          <p:cNvPr name="TextBox 11" id="11"/>
          <p:cNvSpPr txBox="true"/>
          <p:nvPr/>
        </p:nvSpPr>
        <p:spPr>
          <a:xfrm rot="0">
            <a:off x="3946768" y="6659816"/>
            <a:ext cx="6164376" cy="294894"/>
          </a:xfrm>
          <a:prstGeom prst="rect">
            <a:avLst/>
          </a:prstGeom>
        </p:spPr>
        <p:txBody>
          <a:bodyPr anchor="t" rtlCol="false" tIns="0" lIns="0" bIns="0" rIns="0">
            <a:spAutoFit/>
          </a:bodyPr>
          <a:lstStyle/>
          <a:p>
            <a:pPr algn="ctr">
              <a:lnSpc>
                <a:spcPts val="2538"/>
              </a:lnSpc>
            </a:pPr>
            <a:r>
              <a:rPr lang="en-US" sz="1800">
                <a:solidFill>
                  <a:srgbClr val="FFCF02"/>
                </a:solidFill>
                <a:latin typeface="Open Sans"/>
                <a:ea typeface="Open Sans"/>
                <a:cs typeface="Open Sans"/>
                <a:sym typeface="Open Sans"/>
              </a:rPr>
              <a:t>Number of Game Appearances</a:t>
            </a:r>
          </a:p>
        </p:txBody>
      </p:sp>
      <p:sp>
        <p:nvSpPr>
          <p:cNvPr name="TextBox 12" id="12"/>
          <p:cNvSpPr txBox="true"/>
          <p:nvPr/>
        </p:nvSpPr>
        <p:spPr>
          <a:xfrm rot="0">
            <a:off x="2374315"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0</a:t>
            </a:r>
          </a:p>
        </p:txBody>
      </p:sp>
      <p:sp>
        <p:nvSpPr>
          <p:cNvPr name="TextBox 13" id="13"/>
          <p:cNvSpPr txBox="true"/>
          <p:nvPr/>
        </p:nvSpPr>
        <p:spPr>
          <a:xfrm rot="0">
            <a:off x="3894723"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50</a:t>
            </a:r>
          </a:p>
        </p:txBody>
      </p:sp>
      <p:sp>
        <p:nvSpPr>
          <p:cNvPr name="TextBox 14" id="14"/>
          <p:cNvSpPr txBox="true"/>
          <p:nvPr/>
        </p:nvSpPr>
        <p:spPr>
          <a:xfrm rot="0">
            <a:off x="5469762"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100</a:t>
            </a:r>
          </a:p>
        </p:txBody>
      </p:sp>
      <p:sp>
        <p:nvSpPr>
          <p:cNvPr name="TextBox 15" id="15"/>
          <p:cNvSpPr txBox="true"/>
          <p:nvPr/>
        </p:nvSpPr>
        <p:spPr>
          <a:xfrm rot="0">
            <a:off x="7028956"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150</a:t>
            </a:r>
          </a:p>
        </p:txBody>
      </p:sp>
      <p:sp>
        <p:nvSpPr>
          <p:cNvPr name="TextBox 16" id="16"/>
          <p:cNvSpPr txBox="true"/>
          <p:nvPr/>
        </p:nvSpPr>
        <p:spPr>
          <a:xfrm rot="0">
            <a:off x="8588151"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200</a:t>
            </a:r>
          </a:p>
        </p:txBody>
      </p:sp>
      <p:sp>
        <p:nvSpPr>
          <p:cNvPr name="TextBox 17" id="17"/>
          <p:cNvSpPr txBox="true"/>
          <p:nvPr/>
        </p:nvSpPr>
        <p:spPr>
          <a:xfrm rot="0">
            <a:off x="10147345" y="6342063"/>
            <a:ext cx="540020" cy="232029"/>
          </a:xfrm>
          <a:prstGeom prst="rect">
            <a:avLst/>
          </a:prstGeom>
        </p:spPr>
        <p:txBody>
          <a:bodyPr anchor="t" rtlCol="false" tIns="0" lIns="0" bIns="0" rIns="0">
            <a:spAutoFit/>
          </a:bodyPr>
          <a:lstStyle/>
          <a:p>
            <a:pPr algn="ctr">
              <a:lnSpc>
                <a:spcPts val="1833"/>
              </a:lnSpc>
            </a:pPr>
            <a:r>
              <a:rPr lang="en-US" sz="1300">
                <a:solidFill>
                  <a:srgbClr val="FFCF02"/>
                </a:solidFill>
                <a:latin typeface="Open Sans"/>
                <a:ea typeface="Open Sans"/>
                <a:cs typeface="Open Sans"/>
                <a:sym typeface="Open Sans"/>
              </a:rPr>
              <a:t>250</a:t>
            </a:r>
          </a:p>
        </p:txBody>
      </p:sp>
      <p:sp>
        <p:nvSpPr>
          <p:cNvPr name="TextBox 18" id="18"/>
          <p:cNvSpPr txBox="true"/>
          <p:nvPr/>
        </p:nvSpPr>
        <p:spPr>
          <a:xfrm rot="0">
            <a:off x="791986" y="3520440"/>
            <a:ext cx="1757088" cy="2655570"/>
          </a:xfrm>
          <a:prstGeom prst="rect">
            <a:avLst/>
          </a:prstGeom>
        </p:spPr>
        <p:txBody>
          <a:bodyPr anchor="t" rtlCol="false" tIns="0" lIns="0" bIns="0" rIns="0">
            <a:spAutoFit/>
          </a:bodyPr>
          <a:lstStyle/>
          <a:p>
            <a:pPr algn="r">
              <a:lnSpc>
                <a:spcPts val="2160"/>
              </a:lnSpc>
            </a:pPr>
            <a:r>
              <a:rPr lang="en-US" sz="1600">
                <a:solidFill>
                  <a:srgbClr val="FFCF02"/>
                </a:solidFill>
                <a:latin typeface="Open Sans"/>
                <a:ea typeface="Open Sans"/>
                <a:cs typeface="Open Sans"/>
                <a:sym typeface="Open Sans"/>
              </a:rPr>
              <a:t>Mario</a:t>
            </a:r>
          </a:p>
          <a:p>
            <a:pPr algn="r">
              <a:lnSpc>
                <a:spcPts val="2160"/>
              </a:lnSpc>
            </a:pPr>
            <a:r>
              <a:rPr lang="en-US" sz="1600">
                <a:solidFill>
                  <a:srgbClr val="FFCF02"/>
                </a:solidFill>
                <a:latin typeface="Open Sans"/>
                <a:ea typeface="Open Sans"/>
                <a:cs typeface="Open Sans"/>
                <a:sym typeface="Open Sans"/>
              </a:rPr>
              <a:t>Luigi</a:t>
            </a:r>
          </a:p>
          <a:p>
            <a:pPr algn="r">
              <a:lnSpc>
                <a:spcPts val="2160"/>
              </a:lnSpc>
            </a:pPr>
            <a:r>
              <a:rPr lang="en-US" sz="1600">
                <a:solidFill>
                  <a:srgbClr val="FFCF02"/>
                </a:solidFill>
                <a:latin typeface="Open Sans"/>
                <a:ea typeface="Open Sans"/>
                <a:cs typeface="Open Sans"/>
                <a:sym typeface="Open Sans"/>
              </a:rPr>
              <a:t>Princess Peach</a:t>
            </a:r>
          </a:p>
          <a:p>
            <a:pPr algn="r">
              <a:lnSpc>
                <a:spcPts val="2160"/>
              </a:lnSpc>
            </a:pPr>
            <a:r>
              <a:rPr lang="en-US" sz="1600">
                <a:solidFill>
                  <a:srgbClr val="FFCF02"/>
                </a:solidFill>
                <a:latin typeface="Open Sans"/>
                <a:ea typeface="Open Sans"/>
                <a:cs typeface="Open Sans"/>
                <a:sym typeface="Open Sans"/>
              </a:rPr>
              <a:t>Yoshi</a:t>
            </a:r>
          </a:p>
          <a:p>
            <a:pPr algn="r">
              <a:lnSpc>
                <a:spcPts val="2160"/>
              </a:lnSpc>
            </a:pPr>
            <a:r>
              <a:rPr lang="en-US" sz="1600">
                <a:solidFill>
                  <a:srgbClr val="FFCF02"/>
                </a:solidFill>
                <a:latin typeface="Open Sans"/>
                <a:ea typeface="Open Sans"/>
                <a:cs typeface="Open Sans"/>
                <a:sym typeface="Open Sans"/>
              </a:rPr>
              <a:t>Bowser</a:t>
            </a:r>
          </a:p>
          <a:p>
            <a:pPr algn="r">
              <a:lnSpc>
                <a:spcPts val="2160"/>
              </a:lnSpc>
            </a:pPr>
            <a:r>
              <a:rPr lang="en-US" sz="1600">
                <a:solidFill>
                  <a:srgbClr val="FFCF02"/>
                </a:solidFill>
                <a:latin typeface="Open Sans"/>
                <a:ea typeface="Open Sans"/>
                <a:cs typeface="Open Sans"/>
                <a:sym typeface="Open Sans"/>
              </a:rPr>
              <a:t>Donkey Kong</a:t>
            </a:r>
          </a:p>
          <a:p>
            <a:pPr algn="r">
              <a:lnSpc>
                <a:spcPts val="2160"/>
              </a:lnSpc>
            </a:pPr>
            <a:r>
              <a:rPr lang="en-US" sz="1600">
                <a:solidFill>
                  <a:srgbClr val="FFCF02"/>
                </a:solidFill>
                <a:latin typeface="Open Sans"/>
                <a:ea typeface="Open Sans"/>
                <a:cs typeface="Open Sans"/>
                <a:sym typeface="Open Sans"/>
              </a:rPr>
              <a:t>Toad</a:t>
            </a:r>
          </a:p>
          <a:p>
            <a:pPr algn="r">
              <a:lnSpc>
                <a:spcPts val="2160"/>
              </a:lnSpc>
            </a:pPr>
            <a:r>
              <a:rPr lang="en-US" sz="1600">
                <a:solidFill>
                  <a:srgbClr val="FFCF02"/>
                </a:solidFill>
                <a:latin typeface="Open Sans"/>
                <a:ea typeface="Open Sans"/>
                <a:cs typeface="Open Sans"/>
                <a:sym typeface="Open Sans"/>
              </a:rPr>
              <a:t>Waluigi</a:t>
            </a:r>
          </a:p>
          <a:p>
            <a:pPr algn="r">
              <a:lnSpc>
                <a:spcPts val="2160"/>
              </a:lnSpc>
            </a:pPr>
            <a:r>
              <a:rPr lang="en-US" sz="1600">
                <a:solidFill>
                  <a:srgbClr val="FFCF02"/>
                </a:solidFill>
                <a:latin typeface="Open Sans"/>
                <a:ea typeface="Open Sans"/>
                <a:cs typeface="Open Sans"/>
                <a:sym typeface="Open Sans"/>
              </a:rPr>
              <a:t>Birdo</a:t>
            </a:r>
          </a:p>
          <a:p>
            <a:pPr algn="r">
              <a:lnSpc>
                <a:spcPts val="2160"/>
              </a:lnSpc>
            </a:pPr>
            <a:r>
              <a:rPr lang="en-US" sz="1600">
                <a:solidFill>
                  <a:srgbClr val="FFCF02"/>
                </a:solidFill>
                <a:latin typeface="Open Sans"/>
                <a:ea typeface="Open Sans"/>
                <a:cs typeface="Open Sans"/>
                <a:sym typeface="Open Sans"/>
              </a:rPr>
              <a:t>Boo</a:t>
            </a:r>
          </a:p>
        </p:txBody>
      </p:sp>
      <p:sp>
        <p:nvSpPr>
          <p:cNvPr name="TextBox 19" id="19"/>
          <p:cNvSpPr txBox="true"/>
          <p:nvPr/>
        </p:nvSpPr>
        <p:spPr>
          <a:xfrm rot="0">
            <a:off x="12179939" y="2676863"/>
            <a:ext cx="5079361" cy="2585948"/>
          </a:xfrm>
          <a:prstGeom prst="rect">
            <a:avLst/>
          </a:prstGeom>
        </p:spPr>
        <p:txBody>
          <a:bodyPr anchor="t" rtlCol="false" tIns="0" lIns="0" bIns="0" rIns="0">
            <a:spAutoFit/>
          </a:bodyPr>
          <a:lstStyle/>
          <a:p>
            <a:pPr algn="l">
              <a:lnSpc>
                <a:spcPts val="2618"/>
              </a:lnSpc>
            </a:pPr>
            <a:r>
              <a:rPr lang="en-US" sz="1900" b="true">
                <a:solidFill>
                  <a:srgbClr val="FFCF02"/>
                </a:solidFill>
                <a:latin typeface="Open Sans Bold"/>
                <a:ea typeface="Open Sans Bold"/>
                <a:cs typeface="Open Sans Bold"/>
                <a:sym typeface="Open Sans Bold"/>
              </a:rPr>
              <a:t>QUERY</a:t>
            </a:r>
          </a:p>
          <a:p>
            <a:pPr algn="l">
              <a:lnSpc>
                <a:spcPts val="2618"/>
              </a:lnSpc>
            </a:pPr>
          </a:p>
          <a:p>
            <a:pPr algn="l">
              <a:lnSpc>
                <a:spcPts val="2618"/>
              </a:lnSpc>
            </a:pPr>
            <a:r>
              <a:rPr lang="en-US" sz="1900">
                <a:solidFill>
                  <a:srgbClr val="FFCF02"/>
                </a:solidFill>
                <a:latin typeface="Open Sans"/>
                <a:ea typeface="Open Sans"/>
                <a:cs typeface="Open Sans"/>
                <a:sym typeface="Open Sans"/>
              </a:rPr>
              <a:t>MA</a:t>
            </a:r>
            <a:r>
              <a:rPr lang="en-US" sz="1900">
                <a:solidFill>
                  <a:srgbClr val="FFCF02"/>
                </a:solidFill>
                <a:latin typeface="Open Sans"/>
                <a:ea typeface="Open Sans"/>
                <a:cs typeface="Open Sans"/>
                <a:sym typeface="Open Sans"/>
              </a:rPr>
              <a:t>TCH (c:Ch</a:t>
            </a:r>
            <a:r>
              <a:rPr lang="en-US" sz="1900">
                <a:solidFill>
                  <a:srgbClr val="FFCF02"/>
                </a:solidFill>
                <a:latin typeface="Open Sans"/>
                <a:ea typeface="Open Sans"/>
                <a:cs typeface="Open Sans"/>
                <a:sym typeface="Open Sans"/>
              </a:rPr>
              <a:t>aracter)-[]-&gt;(g:Game)  </a:t>
            </a:r>
          </a:p>
          <a:p>
            <a:pPr algn="l">
              <a:lnSpc>
                <a:spcPts val="2618"/>
              </a:lnSpc>
            </a:pPr>
            <a:r>
              <a:rPr lang="en-US" sz="1900">
                <a:solidFill>
                  <a:srgbClr val="FFCF02"/>
                </a:solidFill>
                <a:latin typeface="Open Sans"/>
                <a:ea typeface="Open Sans"/>
                <a:cs typeface="Open Sans"/>
                <a:sym typeface="Open Sans"/>
              </a:rPr>
              <a:t>RETURN c.name AS </a:t>
            </a:r>
            <a:r>
              <a:rPr lang="en-US" sz="1900">
                <a:solidFill>
                  <a:srgbClr val="FFCF02"/>
                </a:solidFill>
                <a:latin typeface="Open Sans"/>
                <a:ea typeface="Open Sans"/>
                <a:cs typeface="Open Sans"/>
                <a:sym typeface="Open Sans"/>
              </a:rPr>
              <a:t>CHARACTER, COUNT(DISTINCT G) </a:t>
            </a:r>
          </a:p>
          <a:p>
            <a:pPr algn="l">
              <a:lnSpc>
                <a:spcPts val="2618"/>
              </a:lnSpc>
            </a:pPr>
            <a:r>
              <a:rPr lang="en-US" sz="1900">
                <a:solidFill>
                  <a:srgbClr val="FFCF02"/>
                </a:solidFill>
                <a:latin typeface="Open Sans"/>
                <a:ea typeface="Open Sans"/>
                <a:cs typeface="Open Sans"/>
                <a:sym typeface="Open Sans"/>
              </a:rPr>
              <a:t>AS APPEARANCES</a:t>
            </a:r>
          </a:p>
          <a:p>
            <a:pPr algn="l">
              <a:lnSpc>
                <a:spcPts val="2618"/>
              </a:lnSpc>
            </a:pPr>
            <a:r>
              <a:rPr lang="en-US" sz="1900">
                <a:solidFill>
                  <a:srgbClr val="FFCF02"/>
                </a:solidFill>
                <a:latin typeface="Open Sans"/>
                <a:ea typeface="Open Sans"/>
                <a:cs typeface="Open Sans"/>
                <a:sym typeface="Open Sans"/>
              </a:rPr>
              <a:t>ORDER BY Appearances DESC </a:t>
            </a:r>
          </a:p>
          <a:p>
            <a:pPr algn="l">
              <a:lnSpc>
                <a:spcPts val="2618"/>
              </a:lnSpc>
            </a:pPr>
            <a:r>
              <a:rPr lang="en-US" sz="1900">
                <a:solidFill>
                  <a:srgbClr val="FFCF02"/>
                </a:solidFill>
                <a:latin typeface="Open Sans"/>
                <a:ea typeface="Open Sans"/>
                <a:cs typeface="Open Sans"/>
                <a:sym typeface="Open Sans"/>
              </a:rPr>
              <a:t>LIMIT 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DAGsZnOihos</dc:identifier>
  <dcterms:modified xsi:type="dcterms:W3CDTF">2011-08-01T06:04:30Z</dcterms:modified>
  <cp:revision>1</cp:revision>
  <dc:title>DataMan-MarioGraphDB_slides</dc:title>
</cp:coreProperties>
</file>